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2"/>
  </p:notesMasterIdLst>
  <p:sldIdLst>
    <p:sldId id="256" r:id="rId3"/>
    <p:sldId id="257" r:id="rId4"/>
    <p:sldId id="297" r:id="rId5"/>
    <p:sldId id="258" r:id="rId6"/>
    <p:sldId id="259" r:id="rId7"/>
    <p:sldId id="260" r:id="rId8"/>
    <p:sldId id="292" r:id="rId9"/>
    <p:sldId id="293" r:id="rId10"/>
    <p:sldId id="295" r:id="rId11"/>
    <p:sldId id="294" r:id="rId12"/>
    <p:sldId id="261" r:id="rId13"/>
    <p:sldId id="262" r:id="rId14"/>
    <p:sldId id="265" r:id="rId15"/>
    <p:sldId id="282"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4" r:id="rId31"/>
    <p:sldId id="283" r:id="rId32"/>
    <p:sldId id="281" r:id="rId33"/>
    <p:sldId id="286" r:id="rId34"/>
    <p:sldId id="289" r:id="rId35"/>
    <p:sldId id="287" r:id="rId36"/>
    <p:sldId id="285" r:id="rId37"/>
    <p:sldId id="288" r:id="rId38"/>
    <p:sldId id="290" r:id="rId39"/>
    <p:sldId id="296" r:id="rId40"/>
    <p:sldId id="291"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C7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83" autoAdjust="0"/>
  </p:normalViewPr>
  <p:slideViewPr>
    <p:cSldViewPr>
      <p:cViewPr varScale="1">
        <p:scale>
          <a:sx n="80" d="100"/>
          <a:sy n="80" d="100"/>
        </p:scale>
        <p:origin x="11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B3619C-BFE5-4FAC-AC0B-A28E92D9EAC4}" type="doc">
      <dgm:prSet loTypeId="urn:microsoft.com/office/officeart/2005/8/layout/cycle2" loCatId="cycle" qsTypeId="urn:microsoft.com/office/officeart/2005/8/quickstyle/simple2" qsCatId="simple" csTypeId="urn:microsoft.com/office/officeart/2005/8/colors/accent0_1" csCatId="mainScheme" phldr="1"/>
      <dgm:spPr/>
      <dgm:t>
        <a:bodyPr/>
        <a:lstStyle/>
        <a:p>
          <a:endParaRPr lang="en-IN"/>
        </a:p>
      </dgm:t>
    </dgm:pt>
    <dgm:pt modelId="{3B4E7DB1-0210-40A1-89D6-A6216F0464F2}">
      <dgm:prSet phldrT="[Text]" custT="1"/>
      <dgm:spPr>
        <a:solidFill>
          <a:schemeClr val="bg1">
            <a:lumMod val="95000"/>
          </a:schemeClr>
        </a:solidFill>
      </dgm:spPr>
      <dgm:t>
        <a:bodyPr/>
        <a:lstStyle/>
        <a:p>
          <a:r>
            <a:rPr lang="en-US" sz="2400" dirty="0">
              <a:latin typeface="Angsana New" pitchFamily="18" charset="-34"/>
              <a:cs typeface="Angsana New" pitchFamily="18" charset="-34"/>
            </a:rPr>
            <a:t>COLLAPSED BUILDING</a:t>
          </a:r>
          <a:endParaRPr lang="en-IN" sz="2400" dirty="0">
            <a:latin typeface="Angsana New" pitchFamily="18" charset="-34"/>
            <a:cs typeface="Angsana New" pitchFamily="18" charset="-34"/>
          </a:endParaRPr>
        </a:p>
      </dgm:t>
    </dgm:pt>
    <dgm:pt modelId="{4D716E17-8DD5-4914-8208-5E4A9AE71BC5}" type="parTrans" cxnId="{80DC9548-D348-489D-B0DB-453726FF9018}">
      <dgm:prSet/>
      <dgm:spPr/>
      <dgm:t>
        <a:bodyPr/>
        <a:lstStyle/>
        <a:p>
          <a:endParaRPr lang="en-IN"/>
        </a:p>
      </dgm:t>
    </dgm:pt>
    <dgm:pt modelId="{C16BF4AF-0616-4D21-BAFD-399CE06EB90B}" type="sibTrans" cxnId="{80DC9548-D348-489D-B0DB-453726FF9018}">
      <dgm:prSet/>
      <dgm:spPr>
        <a:solidFill>
          <a:schemeClr val="accent2">
            <a:lumMod val="60000"/>
            <a:lumOff val="40000"/>
          </a:schemeClr>
        </a:solidFill>
      </dgm:spPr>
      <dgm:t>
        <a:bodyPr/>
        <a:lstStyle/>
        <a:p>
          <a:endParaRPr lang="en-IN"/>
        </a:p>
      </dgm:t>
    </dgm:pt>
    <dgm:pt modelId="{A4CC9DFE-A345-47F3-9605-E0D4DCB3968B}">
      <dgm:prSet phldrT="[Text]" custT="1"/>
      <dgm:spPr>
        <a:solidFill>
          <a:schemeClr val="bg1">
            <a:lumMod val="95000"/>
          </a:schemeClr>
        </a:solidFill>
      </dgm:spPr>
      <dgm:t>
        <a:bodyPr/>
        <a:lstStyle/>
        <a:p>
          <a:r>
            <a:rPr lang="en-US" sz="2400" dirty="0">
              <a:latin typeface="Angsana New" pitchFamily="18" charset="-34"/>
              <a:cs typeface="Angsana New" pitchFamily="18" charset="-34"/>
            </a:rPr>
            <a:t>REFLECTED BEAM</a:t>
          </a:r>
          <a:endParaRPr lang="en-IN" sz="2400" dirty="0">
            <a:latin typeface="Angsana New" pitchFamily="18" charset="-34"/>
            <a:cs typeface="Angsana New" pitchFamily="18" charset="-34"/>
          </a:endParaRPr>
        </a:p>
      </dgm:t>
    </dgm:pt>
    <dgm:pt modelId="{DAF55BD4-E266-4BE5-A719-E535896AC66F}" type="parTrans" cxnId="{5BF5E97E-B7A5-445F-BDA6-561F114FE510}">
      <dgm:prSet/>
      <dgm:spPr/>
      <dgm:t>
        <a:bodyPr/>
        <a:lstStyle/>
        <a:p>
          <a:endParaRPr lang="en-IN"/>
        </a:p>
      </dgm:t>
    </dgm:pt>
    <dgm:pt modelId="{02BFDC14-B081-463A-8C10-68C37BB48DCA}" type="sibTrans" cxnId="{5BF5E97E-B7A5-445F-BDA6-561F114FE510}">
      <dgm:prSet/>
      <dgm:spPr>
        <a:solidFill>
          <a:schemeClr val="accent2">
            <a:lumMod val="60000"/>
            <a:lumOff val="40000"/>
          </a:schemeClr>
        </a:solidFill>
      </dgm:spPr>
      <dgm:t>
        <a:bodyPr/>
        <a:lstStyle/>
        <a:p>
          <a:endParaRPr lang="en-IN">
            <a:solidFill>
              <a:schemeClr val="accent1">
                <a:lumMod val="60000"/>
                <a:lumOff val="40000"/>
              </a:schemeClr>
            </a:solidFill>
          </a:endParaRPr>
        </a:p>
      </dgm:t>
    </dgm:pt>
    <dgm:pt modelId="{BC1AF819-6E56-4EE6-97CA-647D31B8211E}">
      <dgm:prSet phldrT="[Text]" custT="1"/>
      <dgm:spPr>
        <a:solidFill>
          <a:schemeClr val="bg1">
            <a:lumMod val="95000"/>
          </a:schemeClr>
        </a:solidFill>
      </dgm:spPr>
      <dgm:t>
        <a:bodyPr/>
        <a:lstStyle/>
        <a:p>
          <a:r>
            <a:rPr lang="en-US" sz="2400" dirty="0">
              <a:latin typeface="Angsana New" pitchFamily="18" charset="-34"/>
              <a:cs typeface="Angsana New" pitchFamily="18" charset="-34"/>
            </a:rPr>
            <a:t>LIFE DETECTION SYSTEM</a:t>
          </a:r>
          <a:endParaRPr lang="en-IN" sz="2400" dirty="0">
            <a:latin typeface="Angsana New" pitchFamily="18" charset="-34"/>
            <a:cs typeface="Angsana New" pitchFamily="18" charset="-34"/>
          </a:endParaRPr>
        </a:p>
      </dgm:t>
    </dgm:pt>
    <dgm:pt modelId="{38CE60C5-D235-414C-81FF-17FA5238C058}" type="parTrans" cxnId="{65A0F842-A46C-40A1-9610-7E77286402E8}">
      <dgm:prSet/>
      <dgm:spPr/>
      <dgm:t>
        <a:bodyPr/>
        <a:lstStyle/>
        <a:p>
          <a:endParaRPr lang="en-IN"/>
        </a:p>
      </dgm:t>
    </dgm:pt>
    <dgm:pt modelId="{4A555211-1B10-457B-8850-F0AD7ABA1AD8}" type="sibTrans" cxnId="{65A0F842-A46C-40A1-9610-7E77286402E8}">
      <dgm:prSet/>
      <dgm:spPr>
        <a:solidFill>
          <a:schemeClr val="accent2">
            <a:lumMod val="60000"/>
            <a:lumOff val="40000"/>
          </a:schemeClr>
        </a:solidFill>
      </dgm:spPr>
      <dgm:t>
        <a:bodyPr/>
        <a:lstStyle/>
        <a:p>
          <a:endParaRPr lang="en-IN"/>
        </a:p>
      </dgm:t>
    </dgm:pt>
    <dgm:pt modelId="{2495CADF-0914-4239-AE7F-31B61C84CE49}">
      <dgm:prSet phldrT="[Text]" custT="1"/>
      <dgm:spPr>
        <a:solidFill>
          <a:schemeClr val="bg1">
            <a:lumMod val="95000"/>
          </a:schemeClr>
        </a:solidFill>
      </dgm:spPr>
      <dgm:t>
        <a:bodyPr/>
        <a:lstStyle/>
        <a:p>
          <a:r>
            <a:rPr lang="en-US" sz="2400" dirty="0">
              <a:latin typeface="Angsana New" pitchFamily="18" charset="-34"/>
              <a:cs typeface="Angsana New" pitchFamily="18" charset="-34"/>
            </a:rPr>
            <a:t>MICROWAVE BEAM</a:t>
          </a:r>
          <a:endParaRPr lang="en-IN" sz="2400" dirty="0">
            <a:latin typeface="Angsana New" pitchFamily="18" charset="-34"/>
            <a:cs typeface="Angsana New" pitchFamily="18" charset="-34"/>
          </a:endParaRPr>
        </a:p>
      </dgm:t>
    </dgm:pt>
    <dgm:pt modelId="{140AD114-39E5-49C4-A3E7-39F385255A64}" type="parTrans" cxnId="{B4BF7855-90C5-49A0-8A53-9428F50D6B7C}">
      <dgm:prSet/>
      <dgm:spPr/>
      <dgm:t>
        <a:bodyPr/>
        <a:lstStyle/>
        <a:p>
          <a:endParaRPr lang="en-IN"/>
        </a:p>
      </dgm:t>
    </dgm:pt>
    <dgm:pt modelId="{0E07F3E5-D43D-4486-A61C-67244C909A2F}" type="sibTrans" cxnId="{B4BF7855-90C5-49A0-8A53-9428F50D6B7C}">
      <dgm:prSet/>
      <dgm:spPr>
        <a:solidFill>
          <a:schemeClr val="accent2">
            <a:lumMod val="60000"/>
            <a:lumOff val="40000"/>
          </a:schemeClr>
        </a:solidFill>
      </dgm:spPr>
      <dgm:t>
        <a:bodyPr/>
        <a:lstStyle/>
        <a:p>
          <a:endParaRPr lang="en-IN">
            <a:solidFill>
              <a:schemeClr val="accent1">
                <a:lumMod val="60000"/>
                <a:lumOff val="40000"/>
              </a:schemeClr>
            </a:solidFill>
          </a:endParaRPr>
        </a:p>
      </dgm:t>
    </dgm:pt>
    <dgm:pt modelId="{E688D7E5-7350-4347-95F1-246291CE6E2C}" type="pres">
      <dgm:prSet presAssocID="{14B3619C-BFE5-4FAC-AC0B-A28E92D9EAC4}" presName="cycle" presStyleCnt="0">
        <dgm:presLayoutVars>
          <dgm:dir/>
          <dgm:resizeHandles val="exact"/>
        </dgm:presLayoutVars>
      </dgm:prSet>
      <dgm:spPr/>
    </dgm:pt>
    <dgm:pt modelId="{BC01678C-922A-4920-B988-F78D9D02F394}" type="pres">
      <dgm:prSet presAssocID="{3B4E7DB1-0210-40A1-89D6-A6216F0464F2}" presName="node" presStyleLbl="node1" presStyleIdx="0" presStyleCnt="4" custRadScaleRad="107733" custRadScaleInc="-385227">
        <dgm:presLayoutVars>
          <dgm:bulletEnabled val="1"/>
        </dgm:presLayoutVars>
      </dgm:prSet>
      <dgm:spPr/>
    </dgm:pt>
    <dgm:pt modelId="{C2452565-FACF-40CC-A647-5BFC1C3B900B}" type="pres">
      <dgm:prSet presAssocID="{C16BF4AF-0616-4D21-BAFD-399CE06EB90B}" presName="sibTrans" presStyleLbl="sibTrans2D1" presStyleIdx="0" presStyleCnt="4"/>
      <dgm:spPr/>
    </dgm:pt>
    <dgm:pt modelId="{09432272-BB9B-46C3-9E38-BC081D6F4E28}" type="pres">
      <dgm:prSet presAssocID="{C16BF4AF-0616-4D21-BAFD-399CE06EB90B}" presName="connectorText" presStyleLbl="sibTrans2D1" presStyleIdx="0" presStyleCnt="4"/>
      <dgm:spPr/>
    </dgm:pt>
    <dgm:pt modelId="{C0028823-DFCB-4395-AC18-48F4E75CEE5F}" type="pres">
      <dgm:prSet presAssocID="{A4CC9DFE-A345-47F3-9605-E0D4DCB3968B}" presName="node" presStyleLbl="node1" presStyleIdx="1" presStyleCnt="4" custRadScaleRad="142746" custRadScaleInc="396799">
        <dgm:presLayoutVars>
          <dgm:bulletEnabled val="1"/>
        </dgm:presLayoutVars>
      </dgm:prSet>
      <dgm:spPr/>
    </dgm:pt>
    <dgm:pt modelId="{6D812934-F21F-4F81-8B6B-681869FD4842}" type="pres">
      <dgm:prSet presAssocID="{02BFDC14-B081-463A-8C10-68C37BB48DCA}" presName="sibTrans" presStyleLbl="sibTrans2D1" presStyleIdx="1" presStyleCnt="4"/>
      <dgm:spPr/>
    </dgm:pt>
    <dgm:pt modelId="{3C009D00-37D4-4D90-804F-61790E984B8B}" type="pres">
      <dgm:prSet presAssocID="{02BFDC14-B081-463A-8C10-68C37BB48DCA}" presName="connectorText" presStyleLbl="sibTrans2D1" presStyleIdx="1" presStyleCnt="4"/>
      <dgm:spPr/>
    </dgm:pt>
    <dgm:pt modelId="{3FB0EBD7-85B1-49C2-9748-75A94B0645DC}" type="pres">
      <dgm:prSet presAssocID="{BC1AF819-6E56-4EE6-97CA-647D31B8211E}" presName="node" presStyleLbl="node1" presStyleIdx="2" presStyleCnt="4" custRadScaleRad="100065" custRadScaleInc="396255">
        <dgm:presLayoutVars>
          <dgm:bulletEnabled val="1"/>
        </dgm:presLayoutVars>
      </dgm:prSet>
      <dgm:spPr/>
    </dgm:pt>
    <dgm:pt modelId="{F6177E61-5034-4405-8191-39A81BDE68BA}" type="pres">
      <dgm:prSet presAssocID="{4A555211-1B10-457B-8850-F0AD7ABA1AD8}" presName="sibTrans" presStyleLbl="sibTrans2D1" presStyleIdx="2" presStyleCnt="4"/>
      <dgm:spPr/>
    </dgm:pt>
    <dgm:pt modelId="{E6B576B5-4618-4318-8A21-27E8BC168B21}" type="pres">
      <dgm:prSet presAssocID="{4A555211-1B10-457B-8850-F0AD7ABA1AD8}" presName="connectorText" presStyleLbl="sibTrans2D1" presStyleIdx="2" presStyleCnt="4"/>
      <dgm:spPr/>
    </dgm:pt>
    <dgm:pt modelId="{CCBA7E60-6149-47FB-97D2-2B4B6007A7ED}" type="pres">
      <dgm:prSet presAssocID="{2495CADF-0914-4239-AE7F-31B61C84CE49}" presName="node" presStyleLbl="node1" presStyleIdx="3" presStyleCnt="4" custRadScaleRad="140343" custRadScaleInc="-390974">
        <dgm:presLayoutVars>
          <dgm:bulletEnabled val="1"/>
        </dgm:presLayoutVars>
      </dgm:prSet>
      <dgm:spPr/>
    </dgm:pt>
    <dgm:pt modelId="{03A445D3-9A9C-446F-989A-6DF852FE1479}" type="pres">
      <dgm:prSet presAssocID="{0E07F3E5-D43D-4486-A61C-67244C909A2F}" presName="sibTrans" presStyleLbl="sibTrans2D1" presStyleIdx="3" presStyleCnt="4"/>
      <dgm:spPr/>
    </dgm:pt>
    <dgm:pt modelId="{987DA36F-E947-444B-B622-48CCB65BAE1E}" type="pres">
      <dgm:prSet presAssocID="{0E07F3E5-D43D-4486-A61C-67244C909A2F}" presName="connectorText" presStyleLbl="sibTrans2D1" presStyleIdx="3" presStyleCnt="4"/>
      <dgm:spPr/>
    </dgm:pt>
  </dgm:ptLst>
  <dgm:cxnLst>
    <dgm:cxn modelId="{6036B102-0E27-4B43-837D-197DF72D9389}" type="presOf" srcId="{4A555211-1B10-457B-8850-F0AD7ABA1AD8}" destId="{E6B576B5-4618-4318-8A21-27E8BC168B21}" srcOrd="1" destOrd="0" presId="urn:microsoft.com/office/officeart/2005/8/layout/cycle2"/>
    <dgm:cxn modelId="{7E875326-A16D-46EB-A4DF-E3B090D30C7C}" type="presOf" srcId="{0E07F3E5-D43D-4486-A61C-67244C909A2F}" destId="{03A445D3-9A9C-446F-989A-6DF852FE1479}" srcOrd="0" destOrd="0" presId="urn:microsoft.com/office/officeart/2005/8/layout/cycle2"/>
    <dgm:cxn modelId="{3BEE022C-2471-4DA9-BCC0-E3F890CC35FA}" type="presOf" srcId="{2495CADF-0914-4239-AE7F-31B61C84CE49}" destId="{CCBA7E60-6149-47FB-97D2-2B4B6007A7ED}" srcOrd="0" destOrd="0" presId="urn:microsoft.com/office/officeart/2005/8/layout/cycle2"/>
    <dgm:cxn modelId="{F6914E30-1C11-4B8B-BF30-051EDF5668ED}" type="presOf" srcId="{02BFDC14-B081-463A-8C10-68C37BB48DCA}" destId="{3C009D00-37D4-4D90-804F-61790E984B8B}" srcOrd="1" destOrd="0" presId="urn:microsoft.com/office/officeart/2005/8/layout/cycle2"/>
    <dgm:cxn modelId="{245DB83D-7470-4DD5-BBF4-369478158750}" type="presOf" srcId="{A4CC9DFE-A345-47F3-9605-E0D4DCB3968B}" destId="{C0028823-DFCB-4395-AC18-48F4E75CEE5F}" srcOrd="0" destOrd="0" presId="urn:microsoft.com/office/officeart/2005/8/layout/cycle2"/>
    <dgm:cxn modelId="{F7339A5C-DC3B-4766-8468-F67D85ABD2B1}" type="presOf" srcId="{4A555211-1B10-457B-8850-F0AD7ABA1AD8}" destId="{F6177E61-5034-4405-8191-39A81BDE68BA}" srcOrd="0" destOrd="0" presId="urn:microsoft.com/office/officeart/2005/8/layout/cycle2"/>
    <dgm:cxn modelId="{157C8542-D19B-455A-81D8-8CB7699EDB24}" type="presOf" srcId="{C16BF4AF-0616-4D21-BAFD-399CE06EB90B}" destId="{09432272-BB9B-46C3-9E38-BC081D6F4E28}" srcOrd="1" destOrd="0" presId="urn:microsoft.com/office/officeart/2005/8/layout/cycle2"/>
    <dgm:cxn modelId="{65A0F842-A46C-40A1-9610-7E77286402E8}" srcId="{14B3619C-BFE5-4FAC-AC0B-A28E92D9EAC4}" destId="{BC1AF819-6E56-4EE6-97CA-647D31B8211E}" srcOrd="2" destOrd="0" parTransId="{38CE60C5-D235-414C-81FF-17FA5238C058}" sibTransId="{4A555211-1B10-457B-8850-F0AD7ABA1AD8}"/>
    <dgm:cxn modelId="{80DC9548-D348-489D-B0DB-453726FF9018}" srcId="{14B3619C-BFE5-4FAC-AC0B-A28E92D9EAC4}" destId="{3B4E7DB1-0210-40A1-89D6-A6216F0464F2}" srcOrd="0" destOrd="0" parTransId="{4D716E17-8DD5-4914-8208-5E4A9AE71BC5}" sibTransId="{C16BF4AF-0616-4D21-BAFD-399CE06EB90B}"/>
    <dgm:cxn modelId="{B4BF7855-90C5-49A0-8A53-9428F50D6B7C}" srcId="{14B3619C-BFE5-4FAC-AC0B-A28E92D9EAC4}" destId="{2495CADF-0914-4239-AE7F-31B61C84CE49}" srcOrd="3" destOrd="0" parTransId="{140AD114-39E5-49C4-A3E7-39F385255A64}" sibTransId="{0E07F3E5-D43D-4486-A61C-67244C909A2F}"/>
    <dgm:cxn modelId="{31620A58-785B-4803-995D-DA7D0BE3FAD3}" type="presOf" srcId="{14B3619C-BFE5-4FAC-AC0B-A28E92D9EAC4}" destId="{E688D7E5-7350-4347-95F1-246291CE6E2C}" srcOrd="0" destOrd="0" presId="urn:microsoft.com/office/officeart/2005/8/layout/cycle2"/>
    <dgm:cxn modelId="{01B5197A-04FB-4826-BDD5-B1428B7FD961}" type="presOf" srcId="{0E07F3E5-D43D-4486-A61C-67244C909A2F}" destId="{987DA36F-E947-444B-B622-48CCB65BAE1E}" srcOrd="1" destOrd="0" presId="urn:microsoft.com/office/officeart/2005/8/layout/cycle2"/>
    <dgm:cxn modelId="{5BF5E97E-B7A5-445F-BDA6-561F114FE510}" srcId="{14B3619C-BFE5-4FAC-AC0B-A28E92D9EAC4}" destId="{A4CC9DFE-A345-47F3-9605-E0D4DCB3968B}" srcOrd="1" destOrd="0" parTransId="{DAF55BD4-E266-4BE5-A719-E535896AC66F}" sibTransId="{02BFDC14-B081-463A-8C10-68C37BB48DCA}"/>
    <dgm:cxn modelId="{9CD7E996-9883-46B9-A2B2-1458BC722210}" type="presOf" srcId="{BC1AF819-6E56-4EE6-97CA-647D31B8211E}" destId="{3FB0EBD7-85B1-49C2-9748-75A94B0645DC}" srcOrd="0" destOrd="0" presId="urn:microsoft.com/office/officeart/2005/8/layout/cycle2"/>
    <dgm:cxn modelId="{895208AC-51C2-439B-9D8A-652AD2B95AF1}" type="presOf" srcId="{C16BF4AF-0616-4D21-BAFD-399CE06EB90B}" destId="{C2452565-FACF-40CC-A647-5BFC1C3B900B}" srcOrd="0" destOrd="0" presId="urn:microsoft.com/office/officeart/2005/8/layout/cycle2"/>
    <dgm:cxn modelId="{966BF7BE-45E6-423C-BA53-B9AB75069140}" type="presOf" srcId="{02BFDC14-B081-463A-8C10-68C37BB48DCA}" destId="{6D812934-F21F-4F81-8B6B-681869FD4842}" srcOrd="0" destOrd="0" presId="urn:microsoft.com/office/officeart/2005/8/layout/cycle2"/>
    <dgm:cxn modelId="{8DF8C7D7-541D-4003-AD5B-B998DCBCF84A}" type="presOf" srcId="{3B4E7DB1-0210-40A1-89D6-A6216F0464F2}" destId="{BC01678C-922A-4920-B988-F78D9D02F394}" srcOrd="0" destOrd="0" presId="urn:microsoft.com/office/officeart/2005/8/layout/cycle2"/>
    <dgm:cxn modelId="{50EE5849-65AD-4499-8344-0DE5BDA157C8}" type="presParOf" srcId="{E688D7E5-7350-4347-95F1-246291CE6E2C}" destId="{BC01678C-922A-4920-B988-F78D9D02F394}" srcOrd="0" destOrd="0" presId="urn:microsoft.com/office/officeart/2005/8/layout/cycle2"/>
    <dgm:cxn modelId="{0684CC1E-BDEB-4F50-83D2-F1334038590B}" type="presParOf" srcId="{E688D7E5-7350-4347-95F1-246291CE6E2C}" destId="{C2452565-FACF-40CC-A647-5BFC1C3B900B}" srcOrd="1" destOrd="0" presId="urn:microsoft.com/office/officeart/2005/8/layout/cycle2"/>
    <dgm:cxn modelId="{B2260D14-0333-42E2-BB0C-D3793385DFAF}" type="presParOf" srcId="{C2452565-FACF-40CC-A647-5BFC1C3B900B}" destId="{09432272-BB9B-46C3-9E38-BC081D6F4E28}" srcOrd="0" destOrd="0" presId="urn:microsoft.com/office/officeart/2005/8/layout/cycle2"/>
    <dgm:cxn modelId="{C2BB7A7D-5DE6-4389-9E42-FF1AF7AE90A7}" type="presParOf" srcId="{E688D7E5-7350-4347-95F1-246291CE6E2C}" destId="{C0028823-DFCB-4395-AC18-48F4E75CEE5F}" srcOrd="2" destOrd="0" presId="urn:microsoft.com/office/officeart/2005/8/layout/cycle2"/>
    <dgm:cxn modelId="{22AD3917-3934-4769-AF43-52E6FACB4097}" type="presParOf" srcId="{E688D7E5-7350-4347-95F1-246291CE6E2C}" destId="{6D812934-F21F-4F81-8B6B-681869FD4842}" srcOrd="3" destOrd="0" presId="urn:microsoft.com/office/officeart/2005/8/layout/cycle2"/>
    <dgm:cxn modelId="{B32B50F0-E90D-429A-9B02-13E1BA7385F4}" type="presParOf" srcId="{6D812934-F21F-4F81-8B6B-681869FD4842}" destId="{3C009D00-37D4-4D90-804F-61790E984B8B}" srcOrd="0" destOrd="0" presId="urn:microsoft.com/office/officeart/2005/8/layout/cycle2"/>
    <dgm:cxn modelId="{9F91CE5A-8A90-4610-9FEF-E8B4CCD43FB9}" type="presParOf" srcId="{E688D7E5-7350-4347-95F1-246291CE6E2C}" destId="{3FB0EBD7-85B1-49C2-9748-75A94B0645DC}" srcOrd="4" destOrd="0" presId="urn:microsoft.com/office/officeart/2005/8/layout/cycle2"/>
    <dgm:cxn modelId="{5C180990-EDC1-4ADC-9E80-35CB5C0B3D04}" type="presParOf" srcId="{E688D7E5-7350-4347-95F1-246291CE6E2C}" destId="{F6177E61-5034-4405-8191-39A81BDE68BA}" srcOrd="5" destOrd="0" presId="urn:microsoft.com/office/officeart/2005/8/layout/cycle2"/>
    <dgm:cxn modelId="{59EC736A-A7CC-453C-AACB-D53CEEF04F9D}" type="presParOf" srcId="{F6177E61-5034-4405-8191-39A81BDE68BA}" destId="{E6B576B5-4618-4318-8A21-27E8BC168B21}" srcOrd="0" destOrd="0" presId="urn:microsoft.com/office/officeart/2005/8/layout/cycle2"/>
    <dgm:cxn modelId="{AE92328A-4B27-4F6B-9A34-BA8F8A552FAA}" type="presParOf" srcId="{E688D7E5-7350-4347-95F1-246291CE6E2C}" destId="{CCBA7E60-6149-47FB-97D2-2B4B6007A7ED}" srcOrd="6" destOrd="0" presId="urn:microsoft.com/office/officeart/2005/8/layout/cycle2"/>
    <dgm:cxn modelId="{281CBFB4-C098-4BAF-A8E3-6AFD6361D35E}" type="presParOf" srcId="{E688D7E5-7350-4347-95F1-246291CE6E2C}" destId="{03A445D3-9A9C-446F-989A-6DF852FE1479}" srcOrd="7" destOrd="0" presId="urn:microsoft.com/office/officeart/2005/8/layout/cycle2"/>
    <dgm:cxn modelId="{4416F090-FEC9-4698-9476-C48504628EAD}" type="presParOf" srcId="{03A445D3-9A9C-446F-989A-6DF852FE1479}" destId="{987DA36F-E947-444B-B622-48CCB65BAE1E}" srcOrd="0" destOrd="0" presId="urn:microsoft.com/office/officeart/2005/8/layout/cycle2"/>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1678C-922A-4920-B988-F78D9D02F394}">
      <dsp:nvSpPr>
        <dsp:cNvPr id="0" name=""/>
        <dsp:cNvSpPr/>
      </dsp:nvSpPr>
      <dsp:spPr>
        <a:xfrm>
          <a:off x="2952328" y="4535053"/>
          <a:ext cx="2134306" cy="2134306"/>
        </a:xfrm>
        <a:prstGeom prst="ellipse">
          <a:avLst/>
        </a:prstGeom>
        <a:solidFill>
          <a:schemeClr val="bg1">
            <a:lumMod val="9500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ngsana New" pitchFamily="18" charset="-34"/>
              <a:cs typeface="Angsana New" pitchFamily="18" charset="-34"/>
            </a:rPr>
            <a:t>COLLAPSED BUILDING</a:t>
          </a:r>
          <a:endParaRPr lang="en-IN" sz="2400" kern="1200" dirty="0">
            <a:latin typeface="Angsana New" pitchFamily="18" charset="-34"/>
            <a:cs typeface="Angsana New" pitchFamily="18" charset="-34"/>
          </a:endParaRPr>
        </a:p>
      </dsp:txBody>
      <dsp:txXfrm>
        <a:off x="3264890" y="4847615"/>
        <a:ext cx="1509182" cy="1509182"/>
      </dsp:txXfrm>
    </dsp:sp>
    <dsp:sp modelId="{C2452565-FACF-40CC-A647-5BFC1C3B900B}">
      <dsp:nvSpPr>
        <dsp:cNvPr id="0" name=""/>
        <dsp:cNvSpPr/>
      </dsp:nvSpPr>
      <dsp:spPr>
        <a:xfrm rot="12991181">
          <a:off x="2153950" y="4162694"/>
          <a:ext cx="815845" cy="720328"/>
        </a:xfrm>
        <a:prstGeom prst="rightArrow">
          <a:avLst>
            <a:gd name="adj1" fmla="val 60000"/>
            <a:gd name="adj2" fmla="val 50000"/>
          </a:avLst>
        </a:prstGeom>
        <a:solidFill>
          <a:schemeClr val="accent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IN" sz="3000" kern="1200"/>
        </a:p>
      </dsp:txBody>
      <dsp:txXfrm rot="10800000">
        <a:off x="2348833" y="4371060"/>
        <a:ext cx="599747" cy="432196"/>
      </dsp:txXfrm>
    </dsp:sp>
    <dsp:sp modelId="{C0028823-DFCB-4395-AC18-48F4E75CEE5F}">
      <dsp:nvSpPr>
        <dsp:cNvPr id="0" name=""/>
        <dsp:cNvSpPr/>
      </dsp:nvSpPr>
      <dsp:spPr>
        <a:xfrm>
          <a:off x="0" y="2348875"/>
          <a:ext cx="2134306" cy="2134306"/>
        </a:xfrm>
        <a:prstGeom prst="ellipse">
          <a:avLst/>
        </a:prstGeom>
        <a:solidFill>
          <a:schemeClr val="bg1">
            <a:lumMod val="9500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ngsana New" pitchFamily="18" charset="-34"/>
              <a:cs typeface="Angsana New" pitchFamily="18" charset="-34"/>
            </a:rPr>
            <a:t>REFLECTED BEAM</a:t>
          </a:r>
          <a:endParaRPr lang="en-IN" sz="2400" kern="1200" dirty="0">
            <a:latin typeface="Angsana New" pitchFamily="18" charset="-34"/>
            <a:cs typeface="Angsana New" pitchFamily="18" charset="-34"/>
          </a:endParaRPr>
        </a:p>
      </dsp:txBody>
      <dsp:txXfrm>
        <a:off x="312562" y="2661437"/>
        <a:ext cx="1509182" cy="1509182"/>
      </dsp:txXfrm>
    </dsp:sp>
    <dsp:sp modelId="{6D812934-F21F-4F81-8B6B-681869FD4842}">
      <dsp:nvSpPr>
        <dsp:cNvPr id="0" name=""/>
        <dsp:cNvSpPr/>
      </dsp:nvSpPr>
      <dsp:spPr>
        <a:xfrm rot="19406906">
          <a:off x="2149936" y="1897593"/>
          <a:ext cx="959175" cy="720328"/>
        </a:xfrm>
        <a:prstGeom prst="rightArrow">
          <a:avLst>
            <a:gd name="adj1" fmla="val 60000"/>
            <a:gd name="adj2" fmla="val 50000"/>
          </a:avLst>
        </a:prstGeom>
        <a:solidFill>
          <a:schemeClr val="accent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IN" sz="3000" kern="1200">
            <a:solidFill>
              <a:schemeClr val="accent1">
                <a:lumMod val="60000"/>
                <a:lumOff val="40000"/>
              </a:schemeClr>
            </a:solidFill>
          </a:endParaRPr>
        </a:p>
      </dsp:txBody>
      <dsp:txXfrm>
        <a:off x="2171187" y="2106007"/>
        <a:ext cx="743077" cy="432196"/>
      </dsp:txXfrm>
    </dsp:sp>
    <dsp:sp modelId="{3FB0EBD7-85B1-49C2-9748-75A94B0645DC}">
      <dsp:nvSpPr>
        <dsp:cNvPr id="0" name=""/>
        <dsp:cNvSpPr/>
      </dsp:nvSpPr>
      <dsp:spPr>
        <a:xfrm>
          <a:off x="3168356" y="0"/>
          <a:ext cx="2134306" cy="2134306"/>
        </a:xfrm>
        <a:prstGeom prst="ellipse">
          <a:avLst/>
        </a:prstGeom>
        <a:solidFill>
          <a:schemeClr val="bg1">
            <a:lumMod val="9500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ngsana New" pitchFamily="18" charset="-34"/>
              <a:cs typeface="Angsana New" pitchFamily="18" charset="-34"/>
            </a:rPr>
            <a:t>LIFE DETECTION SYSTEM</a:t>
          </a:r>
          <a:endParaRPr lang="en-IN" sz="2400" kern="1200" dirty="0">
            <a:latin typeface="Angsana New" pitchFamily="18" charset="-34"/>
            <a:cs typeface="Angsana New" pitchFamily="18" charset="-34"/>
          </a:endParaRPr>
        </a:p>
      </dsp:txBody>
      <dsp:txXfrm>
        <a:off x="3480918" y="312562"/>
        <a:ext cx="1509182" cy="1509182"/>
      </dsp:txXfrm>
    </dsp:sp>
    <dsp:sp modelId="{F6177E61-5034-4405-8191-39A81BDE68BA}">
      <dsp:nvSpPr>
        <dsp:cNvPr id="0" name=""/>
        <dsp:cNvSpPr/>
      </dsp:nvSpPr>
      <dsp:spPr>
        <a:xfrm rot="2254321">
          <a:off x="5314640" y="1935558"/>
          <a:ext cx="1035624" cy="720328"/>
        </a:xfrm>
        <a:prstGeom prst="rightArrow">
          <a:avLst>
            <a:gd name="adj1" fmla="val 60000"/>
            <a:gd name="adj2" fmla="val 50000"/>
          </a:avLst>
        </a:prstGeom>
        <a:solidFill>
          <a:schemeClr val="accent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IN" sz="3000" kern="1200"/>
        </a:p>
      </dsp:txBody>
      <dsp:txXfrm>
        <a:off x="5337051" y="2013740"/>
        <a:ext cx="819526" cy="432196"/>
      </dsp:txXfrm>
    </dsp:sp>
    <dsp:sp modelId="{CCBA7E60-6149-47FB-97D2-2B4B6007A7ED}">
      <dsp:nvSpPr>
        <dsp:cNvPr id="0" name=""/>
        <dsp:cNvSpPr/>
      </dsp:nvSpPr>
      <dsp:spPr>
        <a:xfrm>
          <a:off x="6408704" y="2492883"/>
          <a:ext cx="2134306" cy="2134306"/>
        </a:xfrm>
        <a:prstGeom prst="ellipse">
          <a:avLst/>
        </a:prstGeom>
        <a:solidFill>
          <a:schemeClr val="bg1">
            <a:lumMod val="9500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ngsana New" pitchFamily="18" charset="-34"/>
              <a:cs typeface="Angsana New" pitchFamily="18" charset="-34"/>
            </a:rPr>
            <a:t>MICROWAVE BEAM</a:t>
          </a:r>
          <a:endParaRPr lang="en-IN" sz="2400" kern="1200" dirty="0">
            <a:latin typeface="Angsana New" pitchFamily="18" charset="-34"/>
            <a:cs typeface="Angsana New" pitchFamily="18" charset="-34"/>
          </a:endParaRPr>
        </a:p>
      </dsp:txBody>
      <dsp:txXfrm>
        <a:off x="6721266" y="2805445"/>
        <a:ext cx="1509182" cy="1509182"/>
      </dsp:txXfrm>
    </dsp:sp>
    <dsp:sp modelId="{03A445D3-9A9C-446F-989A-6DF852FE1479}">
      <dsp:nvSpPr>
        <dsp:cNvPr id="0" name=""/>
        <dsp:cNvSpPr/>
      </dsp:nvSpPr>
      <dsp:spPr>
        <a:xfrm rot="8965419">
          <a:off x="5273675" y="4206610"/>
          <a:ext cx="996554" cy="720328"/>
        </a:xfrm>
        <a:prstGeom prst="rightArrow">
          <a:avLst>
            <a:gd name="adj1" fmla="val 60000"/>
            <a:gd name="adj2" fmla="val 50000"/>
          </a:avLst>
        </a:prstGeom>
        <a:solidFill>
          <a:schemeClr val="accent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IN" sz="3000" kern="1200">
            <a:solidFill>
              <a:schemeClr val="accent1">
                <a:lumMod val="60000"/>
                <a:lumOff val="40000"/>
              </a:schemeClr>
            </a:solidFill>
          </a:endParaRPr>
        </a:p>
      </dsp:txBody>
      <dsp:txXfrm rot="10800000">
        <a:off x="5474749" y="4295713"/>
        <a:ext cx="780456" cy="43219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FE64C3-CFF7-4801-8858-0DE57ABFBAC3}" type="datetimeFigureOut">
              <a:rPr lang="en-IN" smtClean="0"/>
              <a:t>19-09-2018</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EDDD43-3A80-4975-9E94-3C90C1F76D46}" type="slidenum">
              <a:rPr lang="en-IN" smtClean="0"/>
              <a:t>‹#›</a:t>
            </a:fld>
            <a:endParaRPr lang="en-IN"/>
          </a:p>
        </p:txBody>
      </p:sp>
    </p:spTree>
    <p:extLst>
      <p:ext uri="{BB962C8B-B14F-4D97-AF65-F5344CB8AC3E}">
        <p14:creationId xmlns:p14="http://schemas.microsoft.com/office/powerpoint/2010/main" val="1175240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4EDDD43-3A80-4975-9E94-3C90C1F76D46}" type="slidenum">
              <a:rPr lang="en-IN" smtClean="0"/>
              <a:t>1</a:t>
            </a:fld>
            <a:endParaRPr lang="en-IN"/>
          </a:p>
        </p:txBody>
      </p:sp>
    </p:spTree>
    <p:extLst>
      <p:ext uri="{BB962C8B-B14F-4D97-AF65-F5344CB8AC3E}">
        <p14:creationId xmlns:p14="http://schemas.microsoft.com/office/powerpoint/2010/main" val="846768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533400" y="3429000"/>
            <a:ext cx="4953000" cy="1447800"/>
          </a:xfrm>
        </p:spPr>
        <p:txBody>
          <a:bodyPr/>
          <a:lstStyle>
            <a:lvl1pPr>
              <a:defRPr sz="4800">
                <a:solidFill>
                  <a:schemeClr val="bg1"/>
                </a:solidFill>
              </a:defRPr>
            </a:lvl1pPr>
          </a:lstStyle>
          <a:p>
            <a:r>
              <a:rPr lang="en-US"/>
              <a:t>Click to edit Master title style</a:t>
            </a:r>
            <a:endParaRPr lang="en-US" dirty="0"/>
          </a:p>
        </p:txBody>
      </p:sp>
      <p:sp>
        <p:nvSpPr>
          <p:cNvPr id="16387" name="Rectangle 3"/>
          <p:cNvSpPr>
            <a:spLocks noGrp="1" noChangeArrowheads="1"/>
          </p:cNvSpPr>
          <p:nvPr>
            <p:ph type="subTitle" idx="1"/>
          </p:nvPr>
        </p:nvSpPr>
        <p:spPr>
          <a:xfrm>
            <a:off x="533400" y="5105400"/>
            <a:ext cx="4953000" cy="609600"/>
          </a:xfrm>
        </p:spPr>
        <p:txBody>
          <a:bodyPr/>
          <a:lstStyle>
            <a:lvl1pPr marL="0" indent="0">
              <a:buFontTx/>
              <a:buNone/>
              <a:defRPr b="1"/>
            </a:lvl1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6096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096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685800"/>
            <a:ext cx="1428750" cy="5486400"/>
          </a:xfrm>
        </p:spPr>
        <p:txBody>
          <a:bodyPr vert="eaVert"/>
          <a:lstStyle>
            <a:lvl1pPr>
              <a:defRPr>
                <a:solidFill>
                  <a:schemeClr val="tx1">
                    <a:lumMod val="95000"/>
                    <a:lumOff val="5000"/>
                  </a:schemeClr>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4133850" cy="5486400"/>
          </a:xfrm>
        </p:spPr>
        <p:txBody>
          <a:bodyPr vert="eaVert"/>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C4AF2-2542-4B54-94BA-99EEA277A3C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C15C3A8-122A-47B9-8BB2-5E5A3C049A2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29539E1-6CAE-43E7-95AF-411F8ED1F5F0}"/>
              </a:ext>
            </a:extLst>
          </p:cNvPr>
          <p:cNvSpPr>
            <a:spLocks noGrp="1"/>
          </p:cNvSpPr>
          <p:nvPr>
            <p:ph type="dt" sz="half" idx="10"/>
          </p:nvPr>
        </p:nvSpPr>
        <p:spPr/>
        <p:txBody>
          <a:bodyPr/>
          <a:lstStyle/>
          <a:p>
            <a:fld id="{1F846F3A-6451-4681-83B6-F12088A827CE}" type="datetimeFigureOut">
              <a:rPr lang="en-US" smtClean="0"/>
              <a:t>9/19/2018</a:t>
            </a:fld>
            <a:endParaRPr lang="en-US"/>
          </a:p>
        </p:txBody>
      </p:sp>
      <p:sp>
        <p:nvSpPr>
          <p:cNvPr id="5" name="Footer Placeholder 4">
            <a:extLst>
              <a:ext uri="{FF2B5EF4-FFF2-40B4-BE49-F238E27FC236}">
                <a16:creationId xmlns:a16="http://schemas.microsoft.com/office/drawing/2014/main" id="{61D3E9E5-F4DC-45E8-BE62-8632F8B24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7A1BE-A644-4BF3-B7A3-D9717E694AB1}"/>
              </a:ext>
            </a:extLst>
          </p:cNvPr>
          <p:cNvSpPr>
            <a:spLocks noGrp="1"/>
          </p:cNvSpPr>
          <p:nvPr>
            <p:ph type="sldNum" sz="quarter" idx="12"/>
          </p:nvPr>
        </p:nvSpPr>
        <p:spPr/>
        <p:txBody>
          <a:bodyPr/>
          <a:lstStyle/>
          <a:p>
            <a:fld id="{BE5E50BB-B879-4E3B-9CFB-FC2EF6E9E565}" type="slidenum">
              <a:rPr lang="en-US" smtClean="0"/>
              <a:t>‹#›</a:t>
            </a:fld>
            <a:endParaRPr lang="en-US"/>
          </a:p>
        </p:txBody>
      </p:sp>
    </p:spTree>
    <p:extLst>
      <p:ext uri="{BB962C8B-B14F-4D97-AF65-F5344CB8AC3E}">
        <p14:creationId xmlns:p14="http://schemas.microsoft.com/office/powerpoint/2010/main" val="3330439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F69C-6B5B-4260-9343-353690593C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D452BC-8850-4F0E-A812-25EE46F625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D3183-88CD-4EC1-8BF6-3E0A606C1DFC}"/>
              </a:ext>
            </a:extLst>
          </p:cNvPr>
          <p:cNvSpPr>
            <a:spLocks noGrp="1"/>
          </p:cNvSpPr>
          <p:nvPr>
            <p:ph type="dt" sz="half" idx="10"/>
          </p:nvPr>
        </p:nvSpPr>
        <p:spPr/>
        <p:txBody>
          <a:bodyPr/>
          <a:lstStyle/>
          <a:p>
            <a:fld id="{1F846F3A-6451-4681-83B6-F12088A827CE}" type="datetimeFigureOut">
              <a:rPr lang="en-US" smtClean="0"/>
              <a:t>9/19/2018</a:t>
            </a:fld>
            <a:endParaRPr lang="en-US"/>
          </a:p>
        </p:txBody>
      </p:sp>
      <p:sp>
        <p:nvSpPr>
          <p:cNvPr id="5" name="Footer Placeholder 4">
            <a:extLst>
              <a:ext uri="{FF2B5EF4-FFF2-40B4-BE49-F238E27FC236}">
                <a16:creationId xmlns:a16="http://schemas.microsoft.com/office/drawing/2014/main" id="{8A5FBAB9-636A-4C6D-A26A-90C442C1D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5E305-A638-4046-9255-0DA00B1D55B5}"/>
              </a:ext>
            </a:extLst>
          </p:cNvPr>
          <p:cNvSpPr>
            <a:spLocks noGrp="1"/>
          </p:cNvSpPr>
          <p:nvPr>
            <p:ph type="sldNum" sz="quarter" idx="12"/>
          </p:nvPr>
        </p:nvSpPr>
        <p:spPr/>
        <p:txBody>
          <a:bodyPr/>
          <a:lstStyle/>
          <a:p>
            <a:fld id="{BE5E50BB-B879-4E3B-9CFB-FC2EF6E9E565}" type="slidenum">
              <a:rPr lang="en-US" smtClean="0"/>
              <a:t>‹#›</a:t>
            </a:fld>
            <a:endParaRPr lang="en-US"/>
          </a:p>
        </p:txBody>
      </p:sp>
    </p:spTree>
    <p:extLst>
      <p:ext uri="{BB962C8B-B14F-4D97-AF65-F5344CB8AC3E}">
        <p14:creationId xmlns:p14="http://schemas.microsoft.com/office/powerpoint/2010/main" val="3415754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8D0DE-C37C-4C55-9E8E-FE143A27022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333748D-0123-42BF-A308-400526A369C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AE09E5-CE52-4C30-9641-D754D714B86F}"/>
              </a:ext>
            </a:extLst>
          </p:cNvPr>
          <p:cNvSpPr>
            <a:spLocks noGrp="1"/>
          </p:cNvSpPr>
          <p:nvPr>
            <p:ph type="dt" sz="half" idx="10"/>
          </p:nvPr>
        </p:nvSpPr>
        <p:spPr/>
        <p:txBody>
          <a:bodyPr/>
          <a:lstStyle/>
          <a:p>
            <a:fld id="{1F846F3A-6451-4681-83B6-F12088A827CE}" type="datetimeFigureOut">
              <a:rPr lang="en-US" smtClean="0"/>
              <a:t>9/19/2018</a:t>
            </a:fld>
            <a:endParaRPr lang="en-US"/>
          </a:p>
        </p:txBody>
      </p:sp>
      <p:sp>
        <p:nvSpPr>
          <p:cNvPr id="5" name="Footer Placeholder 4">
            <a:extLst>
              <a:ext uri="{FF2B5EF4-FFF2-40B4-BE49-F238E27FC236}">
                <a16:creationId xmlns:a16="http://schemas.microsoft.com/office/drawing/2014/main" id="{C4089832-592A-4B8C-B47D-4441B6FC1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3FC1B-DAA7-4402-9B80-55DB9EBDF6BC}"/>
              </a:ext>
            </a:extLst>
          </p:cNvPr>
          <p:cNvSpPr>
            <a:spLocks noGrp="1"/>
          </p:cNvSpPr>
          <p:nvPr>
            <p:ph type="sldNum" sz="quarter" idx="12"/>
          </p:nvPr>
        </p:nvSpPr>
        <p:spPr/>
        <p:txBody>
          <a:bodyPr/>
          <a:lstStyle/>
          <a:p>
            <a:fld id="{BE5E50BB-B879-4E3B-9CFB-FC2EF6E9E565}" type="slidenum">
              <a:rPr lang="en-US" smtClean="0"/>
              <a:t>‹#›</a:t>
            </a:fld>
            <a:endParaRPr lang="en-US"/>
          </a:p>
        </p:txBody>
      </p:sp>
    </p:spTree>
    <p:extLst>
      <p:ext uri="{BB962C8B-B14F-4D97-AF65-F5344CB8AC3E}">
        <p14:creationId xmlns:p14="http://schemas.microsoft.com/office/powerpoint/2010/main" val="1818493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CE33C-55F4-42CD-8A16-6AE3D35CD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C79867-D29D-4248-A158-7FBBAC93402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AC0B9-F8EB-4396-BA1E-0BA3355FBCB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A2BA2-7CEF-419A-AB9B-2EF413C92B11}"/>
              </a:ext>
            </a:extLst>
          </p:cNvPr>
          <p:cNvSpPr>
            <a:spLocks noGrp="1"/>
          </p:cNvSpPr>
          <p:nvPr>
            <p:ph type="dt" sz="half" idx="10"/>
          </p:nvPr>
        </p:nvSpPr>
        <p:spPr/>
        <p:txBody>
          <a:bodyPr/>
          <a:lstStyle/>
          <a:p>
            <a:fld id="{1F846F3A-6451-4681-83B6-F12088A827CE}" type="datetimeFigureOut">
              <a:rPr lang="en-US" smtClean="0"/>
              <a:t>9/19/2018</a:t>
            </a:fld>
            <a:endParaRPr lang="en-US"/>
          </a:p>
        </p:txBody>
      </p:sp>
      <p:sp>
        <p:nvSpPr>
          <p:cNvPr id="6" name="Footer Placeholder 5">
            <a:extLst>
              <a:ext uri="{FF2B5EF4-FFF2-40B4-BE49-F238E27FC236}">
                <a16:creationId xmlns:a16="http://schemas.microsoft.com/office/drawing/2014/main" id="{4F4F9251-478F-4009-91FB-099D8ADB4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EDA7F1-58DB-43FC-9BD7-814FEDABE24F}"/>
              </a:ext>
            </a:extLst>
          </p:cNvPr>
          <p:cNvSpPr>
            <a:spLocks noGrp="1"/>
          </p:cNvSpPr>
          <p:nvPr>
            <p:ph type="sldNum" sz="quarter" idx="12"/>
          </p:nvPr>
        </p:nvSpPr>
        <p:spPr/>
        <p:txBody>
          <a:bodyPr/>
          <a:lstStyle/>
          <a:p>
            <a:fld id="{BE5E50BB-B879-4E3B-9CFB-FC2EF6E9E565}" type="slidenum">
              <a:rPr lang="en-US" smtClean="0"/>
              <a:t>‹#›</a:t>
            </a:fld>
            <a:endParaRPr lang="en-US"/>
          </a:p>
        </p:txBody>
      </p:sp>
    </p:spTree>
    <p:extLst>
      <p:ext uri="{BB962C8B-B14F-4D97-AF65-F5344CB8AC3E}">
        <p14:creationId xmlns:p14="http://schemas.microsoft.com/office/powerpoint/2010/main" val="2059691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17A06-18CE-44CE-9EFA-E54B3D4723E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113057-E671-42BF-A0DB-FB7E4CE75BC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B54822C-9381-473B-9803-EA691FFE3FC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5EE5A6-18D2-4B1D-8D27-EFB5289607C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A1710B0-AD1A-4FE4-AFD2-517420EF958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A02F8B-16F0-4925-86B9-685893B6A336}"/>
              </a:ext>
            </a:extLst>
          </p:cNvPr>
          <p:cNvSpPr>
            <a:spLocks noGrp="1"/>
          </p:cNvSpPr>
          <p:nvPr>
            <p:ph type="dt" sz="half" idx="10"/>
          </p:nvPr>
        </p:nvSpPr>
        <p:spPr/>
        <p:txBody>
          <a:bodyPr/>
          <a:lstStyle/>
          <a:p>
            <a:fld id="{1F846F3A-6451-4681-83B6-F12088A827CE}" type="datetimeFigureOut">
              <a:rPr lang="en-US" smtClean="0"/>
              <a:t>9/19/2018</a:t>
            </a:fld>
            <a:endParaRPr lang="en-US"/>
          </a:p>
        </p:txBody>
      </p:sp>
      <p:sp>
        <p:nvSpPr>
          <p:cNvPr id="8" name="Footer Placeholder 7">
            <a:extLst>
              <a:ext uri="{FF2B5EF4-FFF2-40B4-BE49-F238E27FC236}">
                <a16:creationId xmlns:a16="http://schemas.microsoft.com/office/drawing/2014/main" id="{19AD6AC1-14FA-4A5D-82BF-7B08ECDBA6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CD46A9-7364-4856-AA9E-BDEADD72BFEE}"/>
              </a:ext>
            </a:extLst>
          </p:cNvPr>
          <p:cNvSpPr>
            <a:spLocks noGrp="1"/>
          </p:cNvSpPr>
          <p:nvPr>
            <p:ph type="sldNum" sz="quarter" idx="12"/>
          </p:nvPr>
        </p:nvSpPr>
        <p:spPr/>
        <p:txBody>
          <a:bodyPr/>
          <a:lstStyle/>
          <a:p>
            <a:fld id="{BE5E50BB-B879-4E3B-9CFB-FC2EF6E9E565}" type="slidenum">
              <a:rPr lang="en-US" smtClean="0"/>
              <a:t>‹#›</a:t>
            </a:fld>
            <a:endParaRPr lang="en-US"/>
          </a:p>
        </p:txBody>
      </p:sp>
    </p:spTree>
    <p:extLst>
      <p:ext uri="{BB962C8B-B14F-4D97-AF65-F5344CB8AC3E}">
        <p14:creationId xmlns:p14="http://schemas.microsoft.com/office/powerpoint/2010/main" val="1528440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FA55-CF8C-451D-A546-0418F95815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B83BFD-85C2-49AE-925A-2217B9B049F9}"/>
              </a:ext>
            </a:extLst>
          </p:cNvPr>
          <p:cNvSpPr>
            <a:spLocks noGrp="1"/>
          </p:cNvSpPr>
          <p:nvPr>
            <p:ph type="dt" sz="half" idx="10"/>
          </p:nvPr>
        </p:nvSpPr>
        <p:spPr/>
        <p:txBody>
          <a:bodyPr/>
          <a:lstStyle/>
          <a:p>
            <a:fld id="{1F846F3A-6451-4681-83B6-F12088A827CE}" type="datetimeFigureOut">
              <a:rPr lang="en-US" smtClean="0"/>
              <a:t>9/19/2018</a:t>
            </a:fld>
            <a:endParaRPr lang="en-US"/>
          </a:p>
        </p:txBody>
      </p:sp>
      <p:sp>
        <p:nvSpPr>
          <p:cNvPr id="4" name="Footer Placeholder 3">
            <a:extLst>
              <a:ext uri="{FF2B5EF4-FFF2-40B4-BE49-F238E27FC236}">
                <a16:creationId xmlns:a16="http://schemas.microsoft.com/office/drawing/2014/main" id="{7EF52724-A4DA-430B-BDE3-CEE8E32508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63F0E2-239C-48C7-A77C-0D37AB99333A}"/>
              </a:ext>
            </a:extLst>
          </p:cNvPr>
          <p:cNvSpPr>
            <a:spLocks noGrp="1"/>
          </p:cNvSpPr>
          <p:nvPr>
            <p:ph type="sldNum" sz="quarter" idx="12"/>
          </p:nvPr>
        </p:nvSpPr>
        <p:spPr/>
        <p:txBody>
          <a:bodyPr/>
          <a:lstStyle/>
          <a:p>
            <a:fld id="{BE5E50BB-B879-4E3B-9CFB-FC2EF6E9E565}" type="slidenum">
              <a:rPr lang="en-US" smtClean="0"/>
              <a:t>‹#›</a:t>
            </a:fld>
            <a:endParaRPr lang="en-US"/>
          </a:p>
        </p:txBody>
      </p:sp>
    </p:spTree>
    <p:extLst>
      <p:ext uri="{BB962C8B-B14F-4D97-AF65-F5344CB8AC3E}">
        <p14:creationId xmlns:p14="http://schemas.microsoft.com/office/powerpoint/2010/main" val="117779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93667-0730-4BD0-AD99-1567AB0A65D6}"/>
              </a:ext>
            </a:extLst>
          </p:cNvPr>
          <p:cNvSpPr>
            <a:spLocks noGrp="1"/>
          </p:cNvSpPr>
          <p:nvPr>
            <p:ph type="dt" sz="half" idx="10"/>
          </p:nvPr>
        </p:nvSpPr>
        <p:spPr/>
        <p:txBody>
          <a:bodyPr/>
          <a:lstStyle/>
          <a:p>
            <a:fld id="{1F846F3A-6451-4681-83B6-F12088A827CE}" type="datetimeFigureOut">
              <a:rPr lang="en-US" smtClean="0"/>
              <a:t>9/19/2018</a:t>
            </a:fld>
            <a:endParaRPr lang="en-US"/>
          </a:p>
        </p:txBody>
      </p:sp>
      <p:sp>
        <p:nvSpPr>
          <p:cNvPr id="3" name="Footer Placeholder 2">
            <a:extLst>
              <a:ext uri="{FF2B5EF4-FFF2-40B4-BE49-F238E27FC236}">
                <a16:creationId xmlns:a16="http://schemas.microsoft.com/office/drawing/2014/main" id="{8B83A8A7-0AC6-4C99-8FAA-CB1465A698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FA601F-C565-4A36-AFB2-7CB9B27CE12D}"/>
              </a:ext>
            </a:extLst>
          </p:cNvPr>
          <p:cNvSpPr>
            <a:spLocks noGrp="1"/>
          </p:cNvSpPr>
          <p:nvPr>
            <p:ph type="sldNum" sz="quarter" idx="12"/>
          </p:nvPr>
        </p:nvSpPr>
        <p:spPr/>
        <p:txBody>
          <a:bodyPr/>
          <a:lstStyle/>
          <a:p>
            <a:fld id="{BE5E50BB-B879-4E3B-9CFB-FC2EF6E9E565}" type="slidenum">
              <a:rPr lang="en-US" smtClean="0"/>
              <a:t>‹#›</a:t>
            </a:fld>
            <a:endParaRPr lang="en-US"/>
          </a:p>
        </p:txBody>
      </p:sp>
    </p:spTree>
    <p:extLst>
      <p:ext uri="{BB962C8B-B14F-4D97-AF65-F5344CB8AC3E}">
        <p14:creationId xmlns:p14="http://schemas.microsoft.com/office/powerpoint/2010/main" val="307463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F792-4AE5-4C9A-BFFC-C045B068DFB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2F129EA-4F45-4B6C-989B-01F03A871A9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0D03B6-8DF8-499A-B437-C0B25C5BDE5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5A07851-C749-4E7C-827D-80919891A90F}"/>
              </a:ext>
            </a:extLst>
          </p:cNvPr>
          <p:cNvSpPr>
            <a:spLocks noGrp="1"/>
          </p:cNvSpPr>
          <p:nvPr>
            <p:ph type="dt" sz="half" idx="10"/>
          </p:nvPr>
        </p:nvSpPr>
        <p:spPr/>
        <p:txBody>
          <a:bodyPr/>
          <a:lstStyle/>
          <a:p>
            <a:fld id="{1F846F3A-6451-4681-83B6-F12088A827CE}" type="datetimeFigureOut">
              <a:rPr lang="en-US" smtClean="0"/>
              <a:t>9/19/2018</a:t>
            </a:fld>
            <a:endParaRPr lang="en-US"/>
          </a:p>
        </p:txBody>
      </p:sp>
      <p:sp>
        <p:nvSpPr>
          <p:cNvPr id="6" name="Footer Placeholder 5">
            <a:extLst>
              <a:ext uri="{FF2B5EF4-FFF2-40B4-BE49-F238E27FC236}">
                <a16:creationId xmlns:a16="http://schemas.microsoft.com/office/drawing/2014/main" id="{63F4BDAB-EE8E-414C-BD61-86684D195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6F4342-2A6F-46E0-A65D-41E52A7CC697}"/>
              </a:ext>
            </a:extLst>
          </p:cNvPr>
          <p:cNvSpPr>
            <a:spLocks noGrp="1"/>
          </p:cNvSpPr>
          <p:nvPr>
            <p:ph type="sldNum" sz="quarter" idx="12"/>
          </p:nvPr>
        </p:nvSpPr>
        <p:spPr/>
        <p:txBody>
          <a:bodyPr/>
          <a:lstStyle/>
          <a:p>
            <a:fld id="{BE5E50BB-B879-4E3B-9CFB-FC2EF6E9E565}" type="slidenum">
              <a:rPr lang="en-US" smtClean="0"/>
              <a:t>‹#›</a:t>
            </a:fld>
            <a:endParaRPr lang="en-US"/>
          </a:p>
        </p:txBody>
      </p:sp>
    </p:spTree>
    <p:extLst>
      <p:ext uri="{BB962C8B-B14F-4D97-AF65-F5344CB8AC3E}">
        <p14:creationId xmlns:p14="http://schemas.microsoft.com/office/powerpoint/2010/main" val="970404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7C3CD-C546-4DE4-992A-2D9BDC34EBF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5B186F7-EB23-41DD-BA64-52D4181E8C7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E019920-99EB-4CD7-94D5-7B51B35EB6E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01B5455-F280-46B8-8C09-F0536860C31B}"/>
              </a:ext>
            </a:extLst>
          </p:cNvPr>
          <p:cNvSpPr>
            <a:spLocks noGrp="1"/>
          </p:cNvSpPr>
          <p:nvPr>
            <p:ph type="dt" sz="half" idx="10"/>
          </p:nvPr>
        </p:nvSpPr>
        <p:spPr/>
        <p:txBody>
          <a:bodyPr/>
          <a:lstStyle/>
          <a:p>
            <a:fld id="{1F846F3A-6451-4681-83B6-F12088A827CE}" type="datetimeFigureOut">
              <a:rPr lang="en-US" smtClean="0"/>
              <a:t>9/19/2018</a:t>
            </a:fld>
            <a:endParaRPr lang="en-US"/>
          </a:p>
        </p:txBody>
      </p:sp>
      <p:sp>
        <p:nvSpPr>
          <p:cNvPr id="6" name="Footer Placeholder 5">
            <a:extLst>
              <a:ext uri="{FF2B5EF4-FFF2-40B4-BE49-F238E27FC236}">
                <a16:creationId xmlns:a16="http://schemas.microsoft.com/office/drawing/2014/main" id="{3F76FF2C-F0AB-4475-8138-F4DF8E120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5C106-B141-4A31-ACF8-679752334921}"/>
              </a:ext>
            </a:extLst>
          </p:cNvPr>
          <p:cNvSpPr>
            <a:spLocks noGrp="1"/>
          </p:cNvSpPr>
          <p:nvPr>
            <p:ph type="sldNum" sz="quarter" idx="12"/>
          </p:nvPr>
        </p:nvSpPr>
        <p:spPr/>
        <p:txBody>
          <a:bodyPr/>
          <a:lstStyle/>
          <a:p>
            <a:fld id="{BE5E50BB-B879-4E3B-9CFB-FC2EF6E9E565}" type="slidenum">
              <a:rPr lang="en-US" smtClean="0"/>
              <a:t>‹#›</a:t>
            </a:fld>
            <a:endParaRPr lang="en-US"/>
          </a:p>
        </p:txBody>
      </p:sp>
    </p:spTree>
    <p:extLst>
      <p:ext uri="{BB962C8B-B14F-4D97-AF65-F5344CB8AC3E}">
        <p14:creationId xmlns:p14="http://schemas.microsoft.com/office/powerpoint/2010/main" val="576121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F62E8-836E-4010-845D-812B81139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0601E7-BA36-4D4F-A921-44424FD524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80A5E5-8FCB-4F2B-8739-2A6FB9D59BA3}"/>
              </a:ext>
            </a:extLst>
          </p:cNvPr>
          <p:cNvSpPr>
            <a:spLocks noGrp="1"/>
          </p:cNvSpPr>
          <p:nvPr>
            <p:ph type="dt" sz="half" idx="10"/>
          </p:nvPr>
        </p:nvSpPr>
        <p:spPr/>
        <p:txBody>
          <a:bodyPr/>
          <a:lstStyle/>
          <a:p>
            <a:fld id="{1F846F3A-6451-4681-83B6-F12088A827CE}" type="datetimeFigureOut">
              <a:rPr lang="en-US" smtClean="0"/>
              <a:t>9/19/2018</a:t>
            </a:fld>
            <a:endParaRPr lang="en-US"/>
          </a:p>
        </p:txBody>
      </p:sp>
      <p:sp>
        <p:nvSpPr>
          <p:cNvPr id="5" name="Footer Placeholder 4">
            <a:extLst>
              <a:ext uri="{FF2B5EF4-FFF2-40B4-BE49-F238E27FC236}">
                <a16:creationId xmlns:a16="http://schemas.microsoft.com/office/drawing/2014/main" id="{3F8320EF-FB72-40C4-973E-EC42141B9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B41F9-951D-4BEC-8E2F-151FF4CABF94}"/>
              </a:ext>
            </a:extLst>
          </p:cNvPr>
          <p:cNvSpPr>
            <a:spLocks noGrp="1"/>
          </p:cNvSpPr>
          <p:nvPr>
            <p:ph type="sldNum" sz="quarter" idx="12"/>
          </p:nvPr>
        </p:nvSpPr>
        <p:spPr/>
        <p:txBody>
          <a:bodyPr/>
          <a:lstStyle/>
          <a:p>
            <a:fld id="{BE5E50BB-B879-4E3B-9CFB-FC2EF6E9E565}" type="slidenum">
              <a:rPr lang="en-US" smtClean="0"/>
              <a:t>‹#›</a:t>
            </a:fld>
            <a:endParaRPr lang="en-US"/>
          </a:p>
        </p:txBody>
      </p:sp>
    </p:spTree>
    <p:extLst>
      <p:ext uri="{BB962C8B-B14F-4D97-AF65-F5344CB8AC3E}">
        <p14:creationId xmlns:p14="http://schemas.microsoft.com/office/powerpoint/2010/main" val="1887346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EA08D-4C6D-4420-8C45-A6E74845E02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BDCE9-1F91-4F3C-8E1A-5F896BE07AC4}"/>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78E3E-1939-4EFC-B0BA-A535041F9FF0}"/>
              </a:ext>
            </a:extLst>
          </p:cNvPr>
          <p:cNvSpPr>
            <a:spLocks noGrp="1"/>
          </p:cNvSpPr>
          <p:nvPr>
            <p:ph type="dt" sz="half" idx="10"/>
          </p:nvPr>
        </p:nvSpPr>
        <p:spPr/>
        <p:txBody>
          <a:bodyPr/>
          <a:lstStyle/>
          <a:p>
            <a:fld id="{1F846F3A-6451-4681-83B6-F12088A827CE}" type="datetimeFigureOut">
              <a:rPr lang="en-US" smtClean="0"/>
              <a:t>9/19/2018</a:t>
            </a:fld>
            <a:endParaRPr lang="en-US"/>
          </a:p>
        </p:txBody>
      </p:sp>
      <p:sp>
        <p:nvSpPr>
          <p:cNvPr id="5" name="Footer Placeholder 4">
            <a:extLst>
              <a:ext uri="{FF2B5EF4-FFF2-40B4-BE49-F238E27FC236}">
                <a16:creationId xmlns:a16="http://schemas.microsoft.com/office/drawing/2014/main" id="{7274FB73-1839-43E0-8776-569E512F8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88275-B9AA-4C93-BA30-E465D16FDBA0}"/>
              </a:ext>
            </a:extLst>
          </p:cNvPr>
          <p:cNvSpPr>
            <a:spLocks noGrp="1"/>
          </p:cNvSpPr>
          <p:nvPr>
            <p:ph type="sldNum" sz="quarter" idx="12"/>
          </p:nvPr>
        </p:nvSpPr>
        <p:spPr/>
        <p:txBody>
          <a:bodyPr/>
          <a:lstStyle/>
          <a:p>
            <a:fld id="{BE5E50BB-B879-4E3B-9CFB-FC2EF6E9E565}" type="slidenum">
              <a:rPr lang="en-US" smtClean="0"/>
              <a:t>‹#›</a:t>
            </a:fld>
            <a:endParaRPr lang="en-US"/>
          </a:p>
        </p:txBody>
      </p:sp>
    </p:spTree>
    <p:extLst>
      <p:ext uri="{BB962C8B-B14F-4D97-AF65-F5344CB8AC3E}">
        <p14:creationId xmlns:p14="http://schemas.microsoft.com/office/powerpoint/2010/main" val="65833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95000"/>
                    <a:lumOff val="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57387"/>
            <a:ext cx="7772400" cy="1362075"/>
          </a:xfrm>
        </p:spPr>
        <p:txBody>
          <a:bodyPr anchor="t"/>
          <a:lstStyle>
            <a:lvl1pPr algn="l">
              <a:defRPr sz="4000" b="1" cap="all">
                <a:solidFill>
                  <a:schemeClr val="accent6">
                    <a:lumMod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457200"/>
            <a:ext cx="7772400" cy="1500187"/>
          </a:xfrm>
        </p:spPr>
        <p:txBody>
          <a:bodyPr anchor="b"/>
          <a:lstStyle>
            <a:lvl1pPr marL="0" indent="0">
              <a:buNone/>
              <a:defRPr sz="2000">
                <a:solidFill>
                  <a:schemeClr val="accent6">
                    <a:lumMod val="50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2781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19500" y="1524000"/>
            <a:ext cx="2781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960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916113"/>
            <a:ext cx="3048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55875"/>
            <a:ext cx="3048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581401" y="1905000"/>
            <a:ext cx="2971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581401" y="2544762"/>
            <a:ext cx="2971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85800"/>
            <a:ext cx="5715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Your Topic Goes Here</a:t>
            </a:r>
          </a:p>
        </p:txBody>
      </p:sp>
      <p:sp>
        <p:nvSpPr>
          <p:cNvPr id="10243" name="Rectangle 3"/>
          <p:cNvSpPr>
            <a:spLocks noGrp="1" noChangeArrowheads="1"/>
          </p:cNvSpPr>
          <p:nvPr>
            <p:ph type="body" idx="1"/>
          </p:nvPr>
        </p:nvSpPr>
        <p:spPr bwMode="auto">
          <a:xfrm>
            <a:off x="685800" y="1524000"/>
            <a:ext cx="57150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Your Subtopics Go Here</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fontAlgn="base" hangingPunct="1">
        <a:spcBef>
          <a:spcPct val="0"/>
        </a:spcBef>
        <a:spcAft>
          <a:spcPct val="0"/>
        </a:spcAft>
        <a:defRPr sz="3200" b="1">
          <a:solidFill>
            <a:schemeClr val="accent2">
              <a:lumMod val="75000"/>
            </a:schemeClr>
          </a:solidFill>
          <a:latin typeface="+mj-lt"/>
          <a:ea typeface="+mj-ea"/>
          <a:cs typeface="+mj-cs"/>
        </a:defRPr>
      </a:lvl1pPr>
      <a:lvl2pPr algn="l" rtl="0" eaLnBrk="1" fontAlgn="base" hangingPunct="1">
        <a:spcBef>
          <a:spcPct val="0"/>
        </a:spcBef>
        <a:spcAft>
          <a:spcPct val="0"/>
        </a:spcAft>
        <a:defRPr sz="3200" b="1">
          <a:solidFill>
            <a:srgbClr val="B0AC00"/>
          </a:solidFill>
          <a:latin typeface="Lucida Console" pitchFamily="49" charset="0"/>
        </a:defRPr>
      </a:lvl2pPr>
      <a:lvl3pPr algn="l" rtl="0" eaLnBrk="1" fontAlgn="base" hangingPunct="1">
        <a:spcBef>
          <a:spcPct val="0"/>
        </a:spcBef>
        <a:spcAft>
          <a:spcPct val="0"/>
        </a:spcAft>
        <a:defRPr sz="3200" b="1">
          <a:solidFill>
            <a:srgbClr val="B0AC00"/>
          </a:solidFill>
          <a:latin typeface="Lucida Console" pitchFamily="49" charset="0"/>
        </a:defRPr>
      </a:lvl3pPr>
      <a:lvl4pPr algn="l" rtl="0" eaLnBrk="1" fontAlgn="base" hangingPunct="1">
        <a:spcBef>
          <a:spcPct val="0"/>
        </a:spcBef>
        <a:spcAft>
          <a:spcPct val="0"/>
        </a:spcAft>
        <a:defRPr sz="3200" b="1">
          <a:solidFill>
            <a:srgbClr val="B0AC00"/>
          </a:solidFill>
          <a:latin typeface="Lucida Console" pitchFamily="49" charset="0"/>
        </a:defRPr>
      </a:lvl4pPr>
      <a:lvl5pPr algn="l" rtl="0" eaLnBrk="1" fontAlgn="base" hangingPunct="1">
        <a:spcBef>
          <a:spcPct val="0"/>
        </a:spcBef>
        <a:spcAft>
          <a:spcPct val="0"/>
        </a:spcAft>
        <a:defRPr sz="3200" b="1">
          <a:solidFill>
            <a:srgbClr val="B0AC00"/>
          </a:solidFill>
          <a:latin typeface="Lucida Console" pitchFamily="49" charset="0"/>
        </a:defRPr>
      </a:lvl5pPr>
      <a:lvl6pPr marL="457200" algn="l" rtl="0" eaLnBrk="1" fontAlgn="base" hangingPunct="1">
        <a:spcBef>
          <a:spcPct val="0"/>
        </a:spcBef>
        <a:spcAft>
          <a:spcPct val="0"/>
        </a:spcAft>
        <a:defRPr sz="3200" b="1">
          <a:solidFill>
            <a:srgbClr val="B0AC00"/>
          </a:solidFill>
          <a:latin typeface="Lucida Console" pitchFamily="49" charset="0"/>
        </a:defRPr>
      </a:lvl6pPr>
      <a:lvl7pPr marL="914400" algn="l" rtl="0" eaLnBrk="1" fontAlgn="base" hangingPunct="1">
        <a:spcBef>
          <a:spcPct val="0"/>
        </a:spcBef>
        <a:spcAft>
          <a:spcPct val="0"/>
        </a:spcAft>
        <a:defRPr sz="3200" b="1">
          <a:solidFill>
            <a:srgbClr val="B0AC00"/>
          </a:solidFill>
          <a:latin typeface="Lucida Console" pitchFamily="49" charset="0"/>
        </a:defRPr>
      </a:lvl7pPr>
      <a:lvl8pPr marL="1371600" algn="l" rtl="0" eaLnBrk="1" fontAlgn="base" hangingPunct="1">
        <a:spcBef>
          <a:spcPct val="0"/>
        </a:spcBef>
        <a:spcAft>
          <a:spcPct val="0"/>
        </a:spcAft>
        <a:defRPr sz="3200" b="1">
          <a:solidFill>
            <a:srgbClr val="B0AC00"/>
          </a:solidFill>
          <a:latin typeface="Lucida Console" pitchFamily="49" charset="0"/>
        </a:defRPr>
      </a:lvl8pPr>
      <a:lvl9pPr marL="1828800" algn="l" rtl="0" eaLnBrk="1" fontAlgn="base" hangingPunct="1">
        <a:spcBef>
          <a:spcPct val="0"/>
        </a:spcBef>
        <a:spcAft>
          <a:spcPct val="0"/>
        </a:spcAft>
        <a:defRPr sz="3200" b="1">
          <a:solidFill>
            <a:srgbClr val="B0AC00"/>
          </a:solidFill>
          <a:latin typeface="Lucida Console" pitchFamily="49" charset="0"/>
        </a:defRPr>
      </a:lvl9pPr>
    </p:titleStyle>
    <p:bodyStyle>
      <a:lvl1pPr marL="342900" indent="-342900" algn="l" rtl="0" eaLnBrk="1" fontAlgn="base" hangingPunct="1">
        <a:spcBef>
          <a:spcPct val="20000"/>
        </a:spcBef>
        <a:spcAft>
          <a:spcPct val="0"/>
        </a:spcAft>
        <a:buChar char="•"/>
        <a:defRPr sz="2400">
          <a:solidFill>
            <a:schemeClr val="tx1">
              <a:lumMod val="65000"/>
              <a:lumOff val="35000"/>
            </a:schemeClr>
          </a:solidFill>
          <a:latin typeface="+mj-lt"/>
          <a:ea typeface="+mn-ea"/>
          <a:cs typeface="+mn-cs"/>
        </a:defRPr>
      </a:lvl1pPr>
      <a:lvl2pPr marL="742950" indent="-285750" algn="l" rtl="0" eaLnBrk="1" fontAlgn="base" hangingPunct="1">
        <a:spcBef>
          <a:spcPct val="20000"/>
        </a:spcBef>
        <a:spcAft>
          <a:spcPct val="0"/>
        </a:spcAft>
        <a:buChar char="–"/>
        <a:defRPr sz="2000">
          <a:solidFill>
            <a:schemeClr val="tx1">
              <a:lumMod val="65000"/>
              <a:lumOff val="35000"/>
            </a:schemeClr>
          </a:solidFill>
          <a:latin typeface="+mj-lt"/>
        </a:defRPr>
      </a:lvl2pPr>
      <a:lvl3pPr marL="1143000" indent="-228600" algn="l" rtl="0" eaLnBrk="1" fontAlgn="base" hangingPunct="1">
        <a:spcBef>
          <a:spcPct val="20000"/>
        </a:spcBef>
        <a:spcAft>
          <a:spcPct val="0"/>
        </a:spcAft>
        <a:buChar char="•"/>
        <a:defRPr sz="1800">
          <a:solidFill>
            <a:schemeClr val="tx1">
              <a:lumMod val="65000"/>
              <a:lumOff val="35000"/>
            </a:schemeClr>
          </a:solidFill>
          <a:latin typeface="+mj-lt"/>
        </a:defRPr>
      </a:lvl3pPr>
      <a:lvl4pPr marL="1600200" indent="-228600" algn="l" rtl="0" eaLnBrk="1" fontAlgn="base" hangingPunct="1">
        <a:spcBef>
          <a:spcPct val="20000"/>
        </a:spcBef>
        <a:spcAft>
          <a:spcPct val="0"/>
        </a:spcAft>
        <a:buChar char="–"/>
        <a:defRPr sz="1600">
          <a:solidFill>
            <a:schemeClr val="tx1">
              <a:lumMod val="65000"/>
              <a:lumOff val="35000"/>
            </a:schemeClr>
          </a:solidFill>
          <a:latin typeface="+mj-lt"/>
        </a:defRPr>
      </a:lvl4pPr>
      <a:lvl5pPr marL="2057400" indent="-228600" algn="l" rtl="0" eaLnBrk="1" fontAlgn="base" hangingPunct="1">
        <a:spcBef>
          <a:spcPct val="20000"/>
        </a:spcBef>
        <a:spcAft>
          <a:spcPct val="0"/>
        </a:spcAft>
        <a:buChar char="»"/>
        <a:defRPr sz="1600">
          <a:solidFill>
            <a:schemeClr val="tx1">
              <a:lumMod val="65000"/>
              <a:lumOff val="35000"/>
            </a:schemeClr>
          </a:solidFill>
          <a:latin typeface="+mj-lt"/>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789812-46C2-4229-9E85-C2B0C2E781F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3B6152-B1DD-43B0-B576-DAFF85A2CD7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2D884-78BA-4EE8-9F1C-7D489F538BF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846F3A-6451-4681-83B6-F12088A827CE}" type="datetimeFigureOut">
              <a:rPr lang="en-US" smtClean="0"/>
              <a:t>9/19/2018</a:t>
            </a:fld>
            <a:endParaRPr lang="en-US"/>
          </a:p>
        </p:txBody>
      </p:sp>
      <p:sp>
        <p:nvSpPr>
          <p:cNvPr id="5" name="Footer Placeholder 4">
            <a:extLst>
              <a:ext uri="{FF2B5EF4-FFF2-40B4-BE49-F238E27FC236}">
                <a16:creationId xmlns:a16="http://schemas.microsoft.com/office/drawing/2014/main" id="{E1E37E94-AB03-4272-A307-ADC9917E8C6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49DB89-7167-46E9-88F0-1AE4010690A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5E50BB-B879-4E3B-9CFB-FC2EF6E9E565}" type="slidenum">
              <a:rPr lang="en-US" smtClean="0"/>
              <a:t>‹#›</a:t>
            </a:fld>
            <a:endParaRPr lang="en-US"/>
          </a:p>
        </p:txBody>
      </p:sp>
    </p:spTree>
    <p:extLst>
      <p:ext uri="{BB962C8B-B14F-4D97-AF65-F5344CB8AC3E}">
        <p14:creationId xmlns:p14="http://schemas.microsoft.com/office/powerpoint/2010/main" val="298513626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4.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file:///C:\Users\A.G%20CHANDRAN\Downloads\EXCLUSIVE!!!!%20%20Japan%20shaken%20by%208.9-magnitude%20earthquake%202011-03-11.mp4" TargetMode="External"/><Relationship Id="rId2" Type="http://schemas.openxmlformats.org/officeDocument/2006/relationships/image" Target="../media/image26.jpeg"/><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flipH="1">
            <a:off x="1475654" y="5805264"/>
            <a:ext cx="1224137" cy="223663"/>
          </a:xfrm>
        </p:spPr>
        <p:txBody>
          <a:bodyPr>
            <a:noAutofit/>
          </a:bodyPr>
          <a:lstStyle/>
          <a:p>
            <a:br>
              <a:rPr lang="en-US" dirty="0"/>
            </a:br>
            <a:endParaRPr lang="en-IN"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828" y="188640"/>
            <a:ext cx="230766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95535" y="1772816"/>
            <a:ext cx="6261293" cy="2800767"/>
          </a:xfrm>
          <a:prstGeom prst="rect">
            <a:avLst/>
          </a:prstGeom>
        </p:spPr>
        <p:txBody>
          <a:bodyPr wrap="square">
            <a:spAutoFit/>
          </a:bodyPr>
          <a:lstStyle/>
          <a:p>
            <a:r>
              <a:rPr lang="en-US" sz="4400" b="1" u="sng" dirty="0">
                <a:latin typeface="Angsana New" pitchFamily="18" charset="-34"/>
                <a:cs typeface="Angsana New" pitchFamily="18" charset="-34"/>
              </a:rPr>
              <a:t>A NEW REVOLUTIONARY SYSTEM TO DETECT HUMAN BEINGS BURIED UNDER THE EARTHQUAKE RUBBLE</a:t>
            </a:r>
            <a:endParaRPr lang="en-IN" sz="4400" b="1" u="sng" dirty="0">
              <a:latin typeface="Angsana New" pitchFamily="18" charset="-34"/>
              <a:cs typeface="Angsana New" pitchFamily="18" charset="-34"/>
            </a:endParaRPr>
          </a:p>
        </p:txBody>
      </p:sp>
      <p:sp>
        <p:nvSpPr>
          <p:cNvPr id="7" name="TextBox 6"/>
          <p:cNvSpPr txBox="1"/>
          <p:nvPr/>
        </p:nvSpPr>
        <p:spPr>
          <a:xfrm>
            <a:off x="467544" y="5445224"/>
            <a:ext cx="8496944" cy="1569660"/>
          </a:xfrm>
          <a:prstGeom prst="rect">
            <a:avLst/>
          </a:prstGeom>
          <a:noFill/>
        </p:spPr>
        <p:txBody>
          <a:bodyPr wrap="square" rtlCol="0">
            <a:spAutoFit/>
          </a:bodyPr>
          <a:lstStyle/>
          <a:p>
            <a:r>
              <a:rPr lang="en-US" sz="2400" dirty="0">
                <a:solidFill>
                  <a:schemeClr val="tx1">
                    <a:lumMod val="95000"/>
                    <a:lumOff val="5000"/>
                  </a:schemeClr>
                </a:solidFill>
                <a:latin typeface="Arial Black" panose="020B0A04020102020204" pitchFamily="34" charset="0"/>
              </a:rPr>
              <a:t>PRESENTED BY  </a:t>
            </a:r>
            <a:r>
              <a:rPr lang="en-US" sz="2400" dirty="0" err="1">
                <a:solidFill>
                  <a:schemeClr val="tx1">
                    <a:lumMod val="95000"/>
                    <a:lumOff val="5000"/>
                  </a:schemeClr>
                </a:solidFill>
                <a:latin typeface="Arial Black" panose="020B0A04020102020204" pitchFamily="34" charset="0"/>
              </a:rPr>
              <a:t>Dr.SRINIVASA</a:t>
            </a:r>
            <a:r>
              <a:rPr lang="en-US" sz="2400" dirty="0">
                <a:solidFill>
                  <a:schemeClr val="tx1">
                    <a:lumMod val="95000"/>
                    <a:lumOff val="5000"/>
                  </a:schemeClr>
                </a:solidFill>
                <a:latin typeface="Arial Black" panose="020B0A04020102020204" pitchFamily="34" charset="0"/>
              </a:rPr>
              <a:t> RAO NUKALA</a:t>
            </a:r>
          </a:p>
          <a:p>
            <a:r>
              <a:rPr lang="en-US" sz="2400" dirty="0">
                <a:solidFill>
                  <a:srgbClr val="0070C0"/>
                </a:solidFill>
              </a:rPr>
              <a:t>            </a:t>
            </a:r>
            <a:r>
              <a:rPr lang="en-US" sz="2400" dirty="0">
                <a:latin typeface="Arial Black" panose="020B0A04020102020204" pitchFamily="34" charset="0"/>
              </a:rPr>
              <a:t>SMIEEE; PAST CHAIR-MTT-S</a:t>
            </a:r>
          </a:p>
          <a:p>
            <a:r>
              <a:rPr lang="en-US" sz="2400" dirty="0">
                <a:latin typeface="Arial Black" panose="020B0A04020102020204" pitchFamily="34" charset="0"/>
              </a:rPr>
              <a:t>            PROFESSOR OF ECE-</a:t>
            </a:r>
            <a:r>
              <a:rPr lang="en-US" sz="2400" dirty="0" err="1">
                <a:latin typeface="Arial Black" panose="020B0A04020102020204" pitchFamily="34" charset="0"/>
              </a:rPr>
              <a:t>Matrusri</a:t>
            </a:r>
            <a:r>
              <a:rPr lang="en-US" sz="2400" dirty="0">
                <a:latin typeface="Arial Black" panose="020B0A04020102020204" pitchFamily="34" charset="0"/>
              </a:rPr>
              <a:t> </a:t>
            </a:r>
            <a:r>
              <a:rPr lang="en-US" sz="2400" dirty="0" err="1">
                <a:latin typeface="Arial Black" panose="020B0A04020102020204" pitchFamily="34" charset="0"/>
              </a:rPr>
              <a:t>Engg</a:t>
            </a:r>
            <a:r>
              <a:rPr lang="en-US" sz="2400" dirty="0">
                <a:latin typeface="Arial Black" panose="020B0A04020102020204" pitchFamily="34" charset="0"/>
              </a:rPr>
              <a:t> College; Saidabad-Hyderabad-500059</a:t>
            </a:r>
            <a:endParaRPr lang="en-IN" sz="2400" dirty="0">
              <a:latin typeface="Arial Black" panose="020B0A04020102020204" pitchFamily="34" charset="0"/>
            </a:endParaRPr>
          </a:p>
        </p:txBody>
      </p:sp>
    </p:spTree>
    <p:extLst>
      <p:ext uri="{BB962C8B-B14F-4D97-AF65-F5344CB8AC3E}">
        <p14:creationId xmlns:p14="http://schemas.microsoft.com/office/powerpoint/2010/main" val="16616602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58552591"/>
              </p:ext>
            </p:extLst>
          </p:nvPr>
        </p:nvGraphicFramePr>
        <p:xfrm>
          <a:off x="251520" y="0"/>
          <a:ext cx="8604448"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779335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77480" cy="6858000"/>
          </a:xfrm>
        </p:spPr>
      </p:pic>
      <p:sp>
        <p:nvSpPr>
          <p:cNvPr id="5" name="Rectangle 4"/>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323528" y="620688"/>
            <a:ext cx="8568952" cy="6186309"/>
          </a:xfrm>
          <a:prstGeom prst="rect">
            <a:avLst/>
          </a:prstGeom>
          <a:noFill/>
        </p:spPr>
        <p:txBody>
          <a:bodyPr wrap="square" rtlCol="0">
            <a:spAutoFit/>
          </a:bodyPr>
          <a:lstStyle/>
          <a:p>
            <a:r>
              <a:rPr lang="en-US" sz="3600" dirty="0">
                <a:solidFill>
                  <a:srgbClr val="7030A0"/>
                </a:solidFill>
                <a:latin typeface="Angsana New" pitchFamily="18" charset="-34"/>
                <a:cs typeface="Angsana New" pitchFamily="18" charset="-34"/>
              </a:rPr>
              <a:t>                             </a:t>
            </a:r>
            <a:endParaRPr lang="en-US" sz="3600" u="sng" dirty="0">
              <a:solidFill>
                <a:srgbClr val="7030A0"/>
              </a:solidFill>
              <a:latin typeface="Angsana New" pitchFamily="18" charset="-34"/>
              <a:cs typeface="Angsana New" pitchFamily="18" charset="-34"/>
            </a:endParaRPr>
          </a:p>
          <a:p>
            <a:endParaRPr lang="en-US" sz="3600" u="sng" dirty="0">
              <a:solidFill>
                <a:srgbClr val="7030A0"/>
              </a:solidFill>
              <a:latin typeface="Angsana New" pitchFamily="18" charset="-34"/>
              <a:cs typeface="Angsana New" pitchFamily="18" charset="-34"/>
            </a:endParaRPr>
          </a:p>
          <a:p>
            <a:r>
              <a:rPr lang="en-IN" sz="3600" dirty="0">
                <a:solidFill>
                  <a:schemeClr val="tx1">
                    <a:lumMod val="75000"/>
                    <a:lumOff val="25000"/>
                  </a:schemeClr>
                </a:solidFill>
                <a:latin typeface="Angsana New" pitchFamily="18" charset="-34"/>
                <a:cs typeface="Angsana New" pitchFamily="18" charset="-34"/>
              </a:rPr>
              <a:t>The basic principle is that when a microwave beam of certain frequency [L (or) S band (or) UHF band] is aimed at a portion of rubble (or) collapsed building under which a person has been trapped, the microwave beam can penetrate through the rubble to reach the person. When the microwave beam focuses the person, the reflected wave from the person’s body will be modulated (or) changed by his/her movements, which include breathing and</a:t>
            </a:r>
          </a:p>
          <a:p>
            <a:r>
              <a:rPr lang="en-IN" sz="3600" dirty="0">
                <a:solidFill>
                  <a:schemeClr val="tx1">
                    <a:lumMod val="75000"/>
                    <a:lumOff val="25000"/>
                  </a:schemeClr>
                </a:solidFill>
                <a:latin typeface="Angsana New" pitchFamily="18" charset="-34"/>
                <a:cs typeface="Angsana New" pitchFamily="18" charset="-34"/>
              </a:rPr>
              <a:t>heartbeat. Simultaneously, reflected waves are also received from the collapsed structures.</a:t>
            </a:r>
          </a:p>
        </p:txBody>
      </p:sp>
    </p:spTree>
    <p:extLst>
      <p:ext uri="{BB962C8B-B14F-4D97-AF65-F5344CB8AC3E}">
        <p14:creationId xmlns:p14="http://schemas.microsoft.com/office/powerpoint/2010/main" val="157986904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52906" cy="6858000"/>
          </a:xfrm>
        </p:spPr>
      </p:pic>
      <p:sp>
        <p:nvSpPr>
          <p:cNvPr id="8" name="Rectangle 7"/>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395536" y="620688"/>
            <a:ext cx="8424936" cy="5078313"/>
          </a:xfrm>
          <a:prstGeom prst="rect">
            <a:avLst/>
          </a:prstGeom>
          <a:noFill/>
        </p:spPr>
        <p:txBody>
          <a:bodyPr wrap="square" rtlCol="0">
            <a:spAutoFit/>
          </a:bodyPr>
          <a:lstStyle/>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So, if the reflected waves from the immovable debris are cancelled and the reflected wave from the person’s body is properly distinguished, the </a:t>
            </a:r>
            <a:r>
              <a:rPr lang="en-IN" sz="3600" dirty="0">
                <a:solidFill>
                  <a:srgbClr val="7030A0"/>
                </a:solidFill>
                <a:latin typeface="Angsana New" pitchFamily="18" charset="-34"/>
                <a:cs typeface="Angsana New" pitchFamily="18" charset="-34"/>
              </a:rPr>
              <a:t>breathing and heartbeat signals </a:t>
            </a:r>
            <a:r>
              <a:rPr lang="en-IN" sz="3600" dirty="0">
                <a:latin typeface="Angsana New" pitchFamily="18" charset="-34"/>
                <a:cs typeface="Angsana New" pitchFamily="18" charset="-34"/>
              </a:rPr>
              <a:t>can be detected.</a:t>
            </a:r>
          </a:p>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By proper processing of these signals, </a:t>
            </a:r>
            <a:r>
              <a:rPr lang="en-IN" sz="3600" dirty="0">
                <a:solidFill>
                  <a:srgbClr val="FF0000"/>
                </a:solidFill>
                <a:latin typeface="Angsana New" pitchFamily="18" charset="-34"/>
                <a:cs typeface="Angsana New" pitchFamily="18" charset="-34"/>
              </a:rPr>
              <a:t>the status of the person </a:t>
            </a:r>
            <a:r>
              <a:rPr lang="en-IN" sz="3600" dirty="0">
                <a:latin typeface="Angsana New" pitchFamily="18" charset="-34"/>
                <a:cs typeface="Angsana New" pitchFamily="18" charset="-34"/>
              </a:rPr>
              <a:t>under trap can be easily judged. </a:t>
            </a:r>
          </a:p>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Thus a person under debris can be identified.</a:t>
            </a:r>
          </a:p>
        </p:txBody>
      </p:sp>
    </p:spTree>
    <p:extLst>
      <p:ext uri="{BB962C8B-B14F-4D97-AF65-F5344CB8AC3E}">
        <p14:creationId xmlns:p14="http://schemas.microsoft.com/office/powerpoint/2010/main" val="69651371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08093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6712" y="-819472"/>
            <a:ext cx="10980712" cy="793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236296" y="2636912"/>
            <a:ext cx="2016224" cy="1323439"/>
          </a:xfrm>
          <a:prstGeom prst="rect">
            <a:avLst/>
          </a:prstGeom>
          <a:noFill/>
        </p:spPr>
        <p:txBody>
          <a:bodyPr wrap="square" rtlCol="0">
            <a:spAutoFit/>
          </a:bodyPr>
          <a:lstStyle/>
          <a:p>
            <a:r>
              <a:rPr lang="en-US" sz="4000" dirty="0">
                <a:solidFill>
                  <a:srgbClr val="92D050"/>
                </a:solidFill>
                <a:latin typeface="Angsana New" pitchFamily="18" charset="-34"/>
                <a:cs typeface="Angsana New" pitchFamily="18" charset="-34"/>
              </a:rPr>
              <a:t>  </a:t>
            </a:r>
            <a:r>
              <a:rPr lang="en-US" sz="4000" u="sng" dirty="0">
                <a:solidFill>
                  <a:srgbClr val="92D050"/>
                </a:solidFill>
                <a:latin typeface="Angsana New" pitchFamily="18" charset="-34"/>
                <a:cs typeface="Angsana New" pitchFamily="18" charset="-34"/>
              </a:rPr>
              <a:t>CIRCUIT </a:t>
            </a:r>
          </a:p>
          <a:p>
            <a:r>
              <a:rPr lang="en-US" sz="4000" u="sng" dirty="0">
                <a:solidFill>
                  <a:srgbClr val="92D050"/>
                </a:solidFill>
                <a:latin typeface="Angsana New" pitchFamily="18" charset="-34"/>
                <a:cs typeface="Angsana New" pitchFamily="18" charset="-34"/>
              </a:rPr>
              <a:t>  DIAGRAM</a:t>
            </a:r>
            <a:endParaRPr lang="en-IN" sz="4000" u="sng" dirty="0">
              <a:solidFill>
                <a:srgbClr val="92D050"/>
              </a:solidFill>
              <a:latin typeface="Angsana New" pitchFamily="18" charset="-34"/>
              <a:cs typeface="Angsana New" pitchFamily="18" charset="-34"/>
            </a:endParaRPr>
          </a:p>
        </p:txBody>
      </p:sp>
    </p:spTree>
    <p:extLst>
      <p:ext uri="{BB962C8B-B14F-4D97-AF65-F5344CB8AC3E}">
        <p14:creationId xmlns:p14="http://schemas.microsoft.com/office/powerpoint/2010/main" val="161025360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050" name="Picture 2" descr="C:\Users\A.G CHANDRAN\Downloads\0_antenna24_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785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0"/>
            <a:ext cx="9144001" cy="6858000"/>
          </a:xfrm>
          <a:prstGeom prst="rect">
            <a:avLst/>
          </a:prstGeom>
          <a:solidFill>
            <a:schemeClr val="lt1">
              <a:alpha val="7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IN"/>
          </a:p>
        </p:txBody>
      </p:sp>
      <p:sp>
        <p:nvSpPr>
          <p:cNvPr id="7" name="TextBox 6"/>
          <p:cNvSpPr txBox="1"/>
          <p:nvPr/>
        </p:nvSpPr>
        <p:spPr>
          <a:xfrm>
            <a:off x="323528" y="620688"/>
            <a:ext cx="8424936" cy="5078313"/>
          </a:xfrm>
          <a:prstGeom prst="rect">
            <a:avLst/>
          </a:prstGeom>
          <a:noFill/>
        </p:spPr>
        <p:txBody>
          <a:bodyPr wrap="square" rtlCol="0">
            <a:spAutoFit/>
          </a:bodyPr>
          <a:lstStyle/>
          <a:p>
            <a:r>
              <a:rPr lang="en-US" sz="3600" dirty="0">
                <a:solidFill>
                  <a:schemeClr val="accent1">
                    <a:lumMod val="75000"/>
                  </a:schemeClr>
                </a:solidFill>
                <a:latin typeface="Angsana New" pitchFamily="18" charset="-34"/>
                <a:cs typeface="Angsana New" pitchFamily="18" charset="-34"/>
              </a:rPr>
              <a:t>                  </a:t>
            </a:r>
            <a:r>
              <a:rPr lang="en-US" sz="3600" u="sng" dirty="0">
                <a:solidFill>
                  <a:schemeClr val="accent1">
                    <a:lumMod val="75000"/>
                  </a:schemeClr>
                </a:solidFill>
                <a:latin typeface="Angsana New" pitchFamily="18" charset="-34"/>
                <a:cs typeface="Angsana New" pitchFamily="18" charset="-34"/>
              </a:rPr>
              <a:t>MAJOR COMPONENTS OF THE CIRCUIT</a:t>
            </a:r>
          </a:p>
          <a:p>
            <a:endParaRPr lang="en-US" sz="3600" dirty="0">
              <a:solidFill>
                <a:schemeClr val="accent1">
                  <a:lumMod val="75000"/>
                </a:schemeClr>
              </a:solidFill>
              <a:latin typeface="Angsana New" pitchFamily="18" charset="-34"/>
              <a:cs typeface="Angsana New" pitchFamily="18" charset="-34"/>
            </a:endParaRPr>
          </a:p>
          <a:p>
            <a:r>
              <a:rPr lang="en-IN" sz="3600" dirty="0">
                <a:solidFill>
                  <a:schemeClr val="tx1">
                    <a:lumMod val="65000"/>
                    <a:lumOff val="35000"/>
                  </a:schemeClr>
                </a:solidFill>
                <a:latin typeface="Angsana New" pitchFamily="18" charset="-34"/>
                <a:cs typeface="Angsana New" pitchFamily="18" charset="-34"/>
              </a:rPr>
              <a:t>The microwave life detection system has four major components. They are:</a:t>
            </a:r>
          </a:p>
          <a:p>
            <a:r>
              <a:rPr lang="en-IN" sz="3600" dirty="0">
                <a:solidFill>
                  <a:srgbClr val="002060"/>
                </a:solidFill>
                <a:latin typeface="Angsana New" pitchFamily="18" charset="-34"/>
                <a:cs typeface="Angsana New" pitchFamily="18" charset="-34"/>
              </a:rPr>
              <a:t>1.A microwave circuit which generates, amplifies and distributes microwave signals to different microwave components.</a:t>
            </a:r>
          </a:p>
          <a:p>
            <a:pPr marL="742950" indent="-742950">
              <a:buAutoNum type="arabicPeriod"/>
            </a:pPr>
            <a:endParaRPr lang="en-IN" sz="3600" dirty="0">
              <a:solidFill>
                <a:schemeClr val="accent1">
                  <a:lumMod val="75000"/>
                </a:schemeClr>
              </a:solidFill>
              <a:latin typeface="Angsana New" pitchFamily="18" charset="-34"/>
              <a:cs typeface="Angsana New" pitchFamily="18" charset="-34"/>
            </a:endParaRPr>
          </a:p>
          <a:p>
            <a:r>
              <a:rPr lang="en-IN" sz="3600" dirty="0">
                <a:solidFill>
                  <a:srgbClr val="002060"/>
                </a:solidFill>
                <a:latin typeface="Angsana New" pitchFamily="18" charset="-34"/>
                <a:cs typeface="Angsana New" pitchFamily="18" charset="-34"/>
              </a:rPr>
              <a:t>2. A microwave controlled clutter cancellation system, which creates an optimal signal to cancel the clutter from the rubble.</a:t>
            </a:r>
          </a:p>
        </p:txBody>
      </p:sp>
    </p:spTree>
    <p:extLst>
      <p:ext uri="{BB962C8B-B14F-4D97-AF65-F5344CB8AC3E}">
        <p14:creationId xmlns:p14="http://schemas.microsoft.com/office/powerpoint/2010/main" val="21832874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3074" name="Picture 2" descr="C:\Users\A.G CHANDRAN\Downloads\0_antenna24_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90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89901"/>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IN"/>
          </a:p>
        </p:txBody>
      </p:sp>
      <p:sp>
        <p:nvSpPr>
          <p:cNvPr id="6" name="TextBox 5"/>
          <p:cNvSpPr txBox="1"/>
          <p:nvPr/>
        </p:nvSpPr>
        <p:spPr>
          <a:xfrm>
            <a:off x="467544" y="692696"/>
            <a:ext cx="8136904" cy="4524315"/>
          </a:xfrm>
          <a:prstGeom prst="rect">
            <a:avLst/>
          </a:prstGeom>
          <a:noFill/>
        </p:spPr>
        <p:txBody>
          <a:bodyPr wrap="square" rtlCol="0">
            <a:spAutoFit/>
          </a:bodyPr>
          <a:lstStyle/>
          <a:p>
            <a:endParaRPr lang="en-IN" sz="3600" dirty="0">
              <a:latin typeface="Angsana New" pitchFamily="18" charset="-34"/>
              <a:cs typeface="Angsana New" pitchFamily="18" charset="-34"/>
            </a:endParaRPr>
          </a:p>
          <a:p>
            <a:endParaRPr lang="en-IN" sz="3600" dirty="0">
              <a:latin typeface="Angsana New" pitchFamily="18" charset="-34"/>
              <a:cs typeface="Angsana New" pitchFamily="18" charset="-34"/>
            </a:endParaRPr>
          </a:p>
          <a:p>
            <a:r>
              <a:rPr lang="en-IN" sz="3600" dirty="0">
                <a:solidFill>
                  <a:srgbClr val="002060"/>
                </a:solidFill>
                <a:latin typeface="Angsana New" pitchFamily="18" charset="-34"/>
                <a:cs typeface="Angsana New" pitchFamily="18" charset="-34"/>
              </a:rPr>
              <a:t>3. A dual antenna system, which consists of two antennas, energized sequentially.</a:t>
            </a:r>
          </a:p>
          <a:p>
            <a:endParaRPr lang="en-IN" sz="3600" dirty="0">
              <a:solidFill>
                <a:srgbClr val="002060"/>
              </a:solidFill>
              <a:latin typeface="Angsana New" pitchFamily="18" charset="-34"/>
              <a:cs typeface="Angsana New" pitchFamily="18" charset="-34"/>
            </a:endParaRPr>
          </a:p>
          <a:p>
            <a:endParaRPr lang="en-IN" sz="3600" dirty="0">
              <a:solidFill>
                <a:srgbClr val="002060"/>
              </a:solidFill>
              <a:latin typeface="Angsana New" pitchFamily="18" charset="-34"/>
              <a:cs typeface="Angsana New" pitchFamily="18" charset="-34"/>
            </a:endParaRPr>
          </a:p>
          <a:p>
            <a:r>
              <a:rPr lang="en-IN" sz="3600" dirty="0">
                <a:solidFill>
                  <a:srgbClr val="002060"/>
                </a:solidFill>
                <a:latin typeface="Angsana New" pitchFamily="18" charset="-34"/>
                <a:cs typeface="Angsana New" pitchFamily="18" charset="-34"/>
              </a:rPr>
              <a:t>4. A laptop computer which controls the microprocessor and acts as the monitor.</a:t>
            </a:r>
          </a:p>
        </p:txBody>
      </p:sp>
    </p:spTree>
    <p:extLst>
      <p:ext uri="{BB962C8B-B14F-4D97-AF65-F5344CB8AC3E}">
        <p14:creationId xmlns:p14="http://schemas.microsoft.com/office/powerpoint/2010/main" val="18253116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4098" name="Picture 2" descr="C:\Users\A.G CHANDRAN\Downloads\0_antenna24_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3361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9144000" cy="6857999"/>
          </a:xfrm>
          <a:prstGeom prst="rect">
            <a:avLst/>
          </a:prstGeom>
          <a:solidFill>
            <a:schemeClr val="lt1">
              <a:alpha val="7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IN"/>
          </a:p>
        </p:txBody>
      </p:sp>
      <p:sp>
        <p:nvSpPr>
          <p:cNvPr id="5" name="TextBox 4"/>
          <p:cNvSpPr txBox="1"/>
          <p:nvPr/>
        </p:nvSpPr>
        <p:spPr>
          <a:xfrm>
            <a:off x="539552" y="836712"/>
            <a:ext cx="8208912" cy="5078313"/>
          </a:xfrm>
          <a:prstGeom prst="rect">
            <a:avLst/>
          </a:prstGeom>
          <a:noFill/>
        </p:spPr>
        <p:txBody>
          <a:bodyPr wrap="square" rtlCol="0">
            <a:spAutoFit/>
          </a:bodyPr>
          <a:lstStyle/>
          <a:p>
            <a:r>
              <a:rPr lang="en-US" sz="3600" dirty="0">
                <a:latin typeface="Angsana New" pitchFamily="18" charset="-34"/>
                <a:cs typeface="Angsana New" pitchFamily="18" charset="-34"/>
              </a:rPr>
              <a:t>                             </a:t>
            </a:r>
            <a:r>
              <a:rPr lang="en-US" sz="3600" u="sng" dirty="0">
                <a:solidFill>
                  <a:srgbClr val="7030A0"/>
                </a:solidFill>
                <a:latin typeface="Angsana New" pitchFamily="18" charset="-34"/>
                <a:cs typeface="Angsana New" pitchFamily="18" charset="-34"/>
              </a:rPr>
              <a:t>WORKING     FREQUENCY</a:t>
            </a:r>
          </a:p>
          <a:p>
            <a:endParaRPr lang="en-US" sz="3600" u="sng" dirty="0">
              <a:solidFill>
                <a:srgbClr val="7030A0"/>
              </a:solidFill>
              <a:latin typeface="Angsana New" pitchFamily="18" charset="-34"/>
              <a:cs typeface="Angsana New" pitchFamily="18" charset="-34"/>
            </a:endParaRPr>
          </a:p>
          <a:p>
            <a:r>
              <a:rPr lang="en-IN" sz="3600" dirty="0">
                <a:solidFill>
                  <a:srgbClr val="002060"/>
                </a:solidFill>
                <a:latin typeface="Angsana New" pitchFamily="18" charset="-34"/>
                <a:cs typeface="Angsana New" pitchFamily="18" charset="-34"/>
              </a:rPr>
              <a:t>The frequency of the microwave falls under two categories, depending on the type and nature of the collapsed building. </a:t>
            </a:r>
          </a:p>
          <a:p>
            <a:r>
              <a:rPr lang="en-IN" sz="3600" dirty="0">
                <a:solidFill>
                  <a:srgbClr val="002060"/>
                </a:solidFill>
                <a:latin typeface="Angsana New" pitchFamily="18" charset="-34"/>
                <a:cs typeface="Angsana New" pitchFamily="18" charset="-34"/>
              </a:rPr>
              <a:t>They are :</a:t>
            </a:r>
          </a:p>
          <a:p>
            <a:endParaRPr lang="en-IN" sz="3600" dirty="0">
              <a:solidFill>
                <a:srgbClr val="002060"/>
              </a:solidFill>
              <a:latin typeface="Angsana New" pitchFamily="18" charset="-34"/>
              <a:cs typeface="Angsana New" pitchFamily="18" charset="-34"/>
            </a:endParaRPr>
          </a:p>
          <a:p>
            <a:r>
              <a:rPr lang="en-IN" sz="3600" dirty="0">
                <a:solidFill>
                  <a:schemeClr val="accent1">
                    <a:lumMod val="75000"/>
                  </a:schemeClr>
                </a:solidFill>
                <a:latin typeface="Angsana New" pitchFamily="18" charset="-34"/>
                <a:cs typeface="Angsana New" pitchFamily="18" charset="-34"/>
              </a:rPr>
              <a:t>1. L (or) S band frequency say 1150 MHz</a:t>
            </a:r>
          </a:p>
          <a:p>
            <a:endParaRPr lang="en-IN" sz="3600" dirty="0">
              <a:solidFill>
                <a:schemeClr val="accent1">
                  <a:lumMod val="75000"/>
                </a:schemeClr>
              </a:solidFill>
              <a:latin typeface="Angsana New" pitchFamily="18" charset="-34"/>
              <a:cs typeface="Angsana New" pitchFamily="18" charset="-34"/>
            </a:endParaRPr>
          </a:p>
          <a:p>
            <a:r>
              <a:rPr lang="en-IN" sz="3600" dirty="0">
                <a:solidFill>
                  <a:schemeClr val="accent1">
                    <a:lumMod val="75000"/>
                  </a:schemeClr>
                </a:solidFill>
                <a:latin typeface="Angsana New" pitchFamily="18" charset="-34"/>
                <a:cs typeface="Angsana New" pitchFamily="18" charset="-34"/>
              </a:rPr>
              <a:t>2. UHF band frequency say 450 MHz</a:t>
            </a:r>
          </a:p>
        </p:txBody>
      </p:sp>
    </p:spTree>
    <p:extLst>
      <p:ext uri="{BB962C8B-B14F-4D97-AF65-F5344CB8AC3E}">
        <p14:creationId xmlns:p14="http://schemas.microsoft.com/office/powerpoint/2010/main" val="28324327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5122" name="Picture 2" descr="C:\Users\A.G CHANDRAN\Downloads\0_antenna24_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3833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38334" cy="6858001"/>
          </a:xfrm>
          <a:prstGeom prst="rect">
            <a:avLst/>
          </a:prstGeom>
          <a:solidFill>
            <a:schemeClr val="lt1">
              <a:alpha val="7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IN"/>
          </a:p>
        </p:txBody>
      </p:sp>
      <p:sp>
        <p:nvSpPr>
          <p:cNvPr id="6" name="TextBox 5"/>
          <p:cNvSpPr txBox="1"/>
          <p:nvPr/>
        </p:nvSpPr>
        <p:spPr>
          <a:xfrm>
            <a:off x="395536" y="764704"/>
            <a:ext cx="8352928" cy="5632311"/>
          </a:xfrm>
          <a:prstGeom prst="rect">
            <a:avLst/>
          </a:prstGeom>
          <a:noFill/>
        </p:spPr>
        <p:txBody>
          <a:bodyPr wrap="square" rtlCol="0">
            <a:spAutoFit/>
          </a:bodyPr>
          <a:lstStyle/>
          <a:p>
            <a:r>
              <a:rPr lang="en-IN" sz="3600" dirty="0">
                <a:latin typeface="Angsana New" pitchFamily="18" charset="-34"/>
                <a:cs typeface="Angsana New" pitchFamily="18" charset="-34"/>
              </a:rPr>
              <a:t>                                 </a:t>
            </a:r>
            <a:r>
              <a:rPr lang="en-IN" sz="3600" u="sng" dirty="0">
                <a:solidFill>
                  <a:srgbClr val="7030A0"/>
                </a:solidFill>
                <a:latin typeface="Angsana New" pitchFamily="18" charset="-34"/>
                <a:cs typeface="Angsana New" pitchFamily="18" charset="-34"/>
              </a:rPr>
              <a:t>CIRCUIT DESCRIPTION</a:t>
            </a:r>
          </a:p>
          <a:p>
            <a:endParaRPr lang="en-IN" sz="3600" dirty="0">
              <a:latin typeface="Angsana New" pitchFamily="18" charset="-34"/>
              <a:cs typeface="Angsana New" pitchFamily="18" charset="-34"/>
            </a:endParaRPr>
          </a:p>
          <a:p>
            <a:r>
              <a:rPr lang="en-IN" sz="3600" dirty="0">
                <a:solidFill>
                  <a:schemeClr val="tx1">
                    <a:lumMod val="85000"/>
                    <a:lumOff val="15000"/>
                  </a:schemeClr>
                </a:solidFill>
                <a:latin typeface="Angsana New" pitchFamily="18" charset="-34"/>
                <a:cs typeface="Angsana New" pitchFamily="18" charset="-34"/>
              </a:rPr>
              <a:t>The circuit description is as follows:</a:t>
            </a:r>
          </a:p>
          <a:p>
            <a:r>
              <a:rPr lang="en-IN" sz="3600" u="sng" dirty="0">
                <a:solidFill>
                  <a:schemeClr val="accent1">
                    <a:lumMod val="75000"/>
                  </a:schemeClr>
                </a:solidFill>
                <a:latin typeface="Angsana New" pitchFamily="18" charset="-34"/>
                <a:cs typeface="Angsana New" pitchFamily="18" charset="-34"/>
              </a:rPr>
              <a:t>1.Phase locked oscillator:</a:t>
            </a:r>
          </a:p>
          <a:p>
            <a:r>
              <a:rPr lang="en-IN" sz="3600" dirty="0">
                <a:latin typeface="Angsana New" pitchFamily="18" charset="-34"/>
                <a:cs typeface="Angsana New" pitchFamily="18" charset="-34"/>
              </a:rPr>
              <a:t>The phase locked oscillator generates a very stable electromagnetic wave say 1150 MHz with output power say 400mW.</a:t>
            </a:r>
          </a:p>
          <a:p>
            <a:endParaRPr lang="en-IN" sz="3600" dirty="0">
              <a:latin typeface="Angsana New" pitchFamily="18" charset="-34"/>
              <a:cs typeface="Angsana New" pitchFamily="18" charset="-34"/>
            </a:endParaRPr>
          </a:p>
          <a:p>
            <a:r>
              <a:rPr lang="en-IN" sz="3600" u="sng" dirty="0">
                <a:solidFill>
                  <a:schemeClr val="accent1">
                    <a:lumMod val="75000"/>
                  </a:schemeClr>
                </a:solidFill>
                <a:latin typeface="Angsana New" pitchFamily="18" charset="-34"/>
                <a:cs typeface="Angsana New" pitchFamily="18" charset="-34"/>
              </a:rPr>
              <a:t>2.Directional coupler 1 (10 dB)</a:t>
            </a:r>
            <a:r>
              <a:rPr lang="en-IN" sz="3600" dirty="0">
                <a:solidFill>
                  <a:schemeClr val="accent1">
                    <a:lumMod val="75000"/>
                  </a:schemeClr>
                </a:solidFill>
                <a:latin typeface="Angsana New" pitchFamily="18" charset="-34"/>
                <a:cs typeface="Angsana New" pitchFamily="18" charset="-34"/>
              </a:rPr>
              <a:t>:</a:t>
            </a:r>
          </a:p>
          <a:p>
            <a:r>
              <a:rPr lang="en-IN" sz="3600" dirty="0">
                <a:latin typeface="Angsana New" pitchFamily="18" charset="-34"/>
                <a:cs typeface="Angsana New" pitchFamily="18" charset="-34"/>
              </a:rPr>
              <a:t>This wave is then fed through a 10 dB directional coupler and a circulator before reaching a radio frequency switch, which</a:t>
            </a:r>
          </a:p>
        </p:txBody>
      </p:sp>
    </p:spTree>
    <p:extLst>
      <p:ext uri="{BB962C8B-B14F-4D97-AF65-F5344CB8AC3E}">
        <p14:creationId xmlns:p14="http://schemas.microsoft.com/office/powerpoint/2010/main" val="19246818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6146" name="Picture 2" descr="C:\Users\A.G CHANDRAN\Downloads\0_antenna24_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336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004" y="1"/>
            <a:ext cx="9144000" cy="6857999"/>
          </a:xfrm>
          <a:prstGeom prst="rect">
            <a:avLst/>
          </a:prstGeom>
          <a:solidFill>
            <a:schemeClr val="lt1">
              <a:alpha val="7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IN"/>
          </a:p>
        </p:txBody>
      </p:sp>
      <p:sp>
        <p:nvSpPr>
          <p:cNvPr id="6" name="TextBox 5"/>
          <p:cNvSpPr txBox="1"/>
          <p:nvPr/>
        </p:nvSpPr>
        <p:spPr>
          <a:xfrm>
            <a:off x="539552" y="764704"/>
            <a:ext cx="8136904" cy="5078313"/>
          </a:xfrm>
          <a:prstGeom prst="rect">
            <a:avLst/>
          </a:prstGeom>
          <a:noFill/>
        </p:spPr>
        <p:txBody>
          <a:bodyPr wrap="square" rtlCol="0">
            <a:spAutoFit/>
          </a:bodyPr>
          <a:lstStyle/>
          <a:p>
            <a:r>
              <a:rPr lang="en-IN" sz="3600" dirty="0">
                <a:solidFill>
                  <a:srgbClr val="2F1311"/>
                </a:solidFill>
                <a:latin typeface="Angsana New" pitchFamily="18" charset="-34"/>
                <a:cs typeface="Angsana New" pitchFamily="18" charset="-34"/>
              </a:rPr>
              <a:t>energizes the dual antenna system. Also, the ten dB directional coupler branches out one-tenth of the wave (40mW) which is then divided equally by a directional coupler 2 (3 dB).</a:t>
            </a:r>
          </a:p>
          <a:p>
            <a:endParaRPr lang="en-US" sz="3600" dirty="0">
              <a:solidFill>
                <a:srgbClr val="2F1311"/>
              </a:solidFill>
              <a:latin typeface="Angsana New" pitchFamily="18" charset="-34"/>
              <a:cs typeface="Angsana New" pitchFamily="18" charset="-34"/>
            </a:endParaRPr>
          </a:p>
          <a:p>
            <a:r>
              <a:rPr lang="en-US" sz="3600" u="sng" dirty="0">
                <a:solidFill>
                  <a:schemeClr val="accent1">
                    <a:lumMod val="75000"/>
                  </a:schemeClr>
                </a:solidFill>
                <a:latin typeface="Angsana New" pitchFamily="18" charset="-34"/>
                <a:cs typeface="Angsana New" pitchFamily="18" charset="-34"/>
              </a:rPr>
              <a:t>3.</a:t>
            </a:r>
            <a:r>
              <a:rPr lang="en-IN" sz="3600" u="sng" dirty="0">
                <a:solidFill>
                  <a:schemeClr val="accent1">
                    <a:lumMod val="75000"/>
                  </a:schemeClr>
                </a:solidFill>
                <a:latin typeface="Angsana New" pitchFamily="18" charset="-34"/>
                <a:cs typeface="Angsana New" pitchFamily="18" charset="-34"/>
              </a:rPr>
              <a:t> Directional coupler 2 (3 dB):</a:t>
            </a:r>
          </a:p>
          <a:p>
            <a:r>
              <a:rPr lang="en-IN" sz="3600" dirty="0">
                <a:latin typeface="Angsana New" pitchFamily="18" charset="-34"/>
                <a:cs typeface="Angsana New" pitchFamily="18" charset="-34"/>
              </a:rPr>
              <a:t>One output of the 3 dB directional coupler 2 (20mW) drives the clutter cancellation unit.</a:t>
            </a:r>
          </a:p>
          <a:p>
            <a:r>
              <a:rPr lang="en-IN" sz="3600" dirty="0">
                <a:latin typeface="Angsana New" pitchFamily="18" charset="-34"/>
                <a:cs typeface="Angsana New" pitchFamily="18" charset="-34"/>
              </a:rPr>
              <a:t>Other output (20mW) serves as a local reference signal for the double balanced mixer.</a:t>
            </a:r>
          </a:p>
        </p:txBody>
      </p:sp>
    </p:spTree>
    <p:extLst>
      <p:ext uri="{BB962C8B-B14F-4D97-AF65-F5344CB8AC3E}">
        <p14:creationId xmlns:p14="http://schemas.microsoft.com/office/powerpoint/2010/main" val="12916100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4" name="Rectangle 3"/>
          <p:cNvSpPr/>
          <p:nvPr/>
        </p:nvSpPr>
        <p:spPr>
          <a:xfrm>
            <a:off x="0" y="-20758"/>
            <a:ext cx="9144000" cy="6858000"/>
          </a:xfrm>
          <a:prstGeom prst="rect">
            <a:avLst/>
          </a:prstGeom>
          <a:blipFill>
            <a:blip r:embed="rId2">
              <a:extLst>
                <a:ext uri="{BEBA8EAE-BF5A-486C-A8C5-ECC9F3942E4B}">
                  <a14:imgProps xmlns:a14="http://schemas.microsoft.com/office/drawing/2010/main">
                    <a14:imgLayer r:embed="rId3">
                      <a14:imgEffect>
                        <a14:sharpenSoften amount="-46000"/>
                      </a14:imgEffect>
                      <a14:imgEffect>
                        <a14:colorTemperature colorTemp="9475"/>
                      </a14:imgEffect>
                      <a14:imgEffect>
                        <a14:saturation sat="200000"/>
                      </a14:imgEffect>
                    </a14:imgLayer>
                  </a14:imgProps>
                </a:ext>
              </a:extLst>
            </a:blip>
            <a:stretch>
              <a:fillRect/>
            </a:stretch>
          </a:blipFill>
          <a:ln>
            <a:solidFill>
              <a:srgbClr val="00B0F0"/>
            </a:solidFill>
          </a:ln>
          <a:effectLst>
            <a:glow rad="139700">
              <a:schemeClr val="accent1">
                <a:alpha val="95000"/>
              </a:schemeClr>
            </a:glo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extBox 5"/>
          <p:cNvSpPr txBox="1"/>
          <p:nvPr/>
        </p:nvSpPr>
        <p:spPr>
          <a:xfrm>
            <a:off x="539552" y="620688"/>
            <a:ext cx="7704856" cy="769441"/>
          </a:xfrm>
          <a:prstGeom prst="rect">
            <a:avLst/>
          </a:prstGeom>
          <a:noFill/>
        </p:spPr>
        <p:txBody>
          <a:bodyPr wrap="square" rtlCol="0">
            <a:spAutoFit/>
          </a:bodyPr>
          <a:lstStyle/>
          <a:p>
            <a:r>
              <a:rPr lang="en-US" sz="3200" dirty="0">
                <a:solidFill>
                  <a:schemeClr val="tx1">
                    <a:lumMod val="85000"/>
                    <a:lumOff val="15000"/>
                  </a:schemeClr>
                </a:solidFill>
                <a:latin typeface="Angsana New" pitchFamily="18" charset="-34"/>
                <a:cs typeface="Angsana New" pitchFamily="18" charset="-34"/>
              </a:rPr>
              <a:t>			</a:t>
            </a:r>
            <a:r>
              <a:rPr lang="en-US" sz="4400" u="sng" dirty="0">
                <a:solidFill>
                  <a:srgbClr val="0070C0"/>
                </a:solidFill>
                <a:latin typeface="Angsana New" pitchFamily="18" charset="-34"/>
                <a:cs typeface="Angsana New" pitchFamily="18" charset="-34"/>
              </a:rPr>
              <a:t>ABSTRACT</a:t>
            </a:r>
            <a:endParaRPr lang="en-IN" sz="4400" u="sng" dirty="0">
              <a:solidFill>
                <a:srgbClr val="0070C0"/>
              </a:solidFill>
              <a:latin typeface="Angsana New" pitchFamily="18" charset="-34"/>
              <a:cs typeface="Angsana New" pitchFamily="18" charset="-34"/>
            </a:endParaRPr>
          </a:p>
        </p:txBody>
      </p:sp>
      <p:sp>
        <p:nvSpPr>
          <p:cNvPr id="7" name="TextBox 6"/>
          <p:cNvSpPr txBox="1"/>
          <p:nvPr/>
        </p:nvSpPr>
        <p:spPr>
          <a:xfrm>
            <a:off x="539552" y="1628800"/>
            <a:ext cx="8064896" cy="4462760"/>
          </a:xfrm>
          <a:prstGeom prst="rect">
            <a:avLst/>
          </a:prstGeom>
          <a:noFill/>
        </p:spPr>
        <p:txBody>
          <a:bodyPr wrap="square" rtlCol="0">
            <a:spAutoFit/>
          </a:bodyPr>
          <a:lstStyle/>
          <a:p>
            <a:pPr>
              <a:buClr>
                <a:srgbClr val="0070C0"/>
              </a:buClr>
              <a:buSzPct val="25000"/>
            </a:pPr>
            <a:r>
              <a:rPr lang="en-IN" sz="4000" dirty="0">
                <a:solidFill>
                  <a:srgbClr val="00B050"/>
                </a:solidFill>
                <a:latin typeface="Angsana New" pitchFamily="18" charset="-34"/>
                <a:cs typeface="Angsana New" pitchFamily="18" charset="-34"/>
              </a:rPr>
              <a:t>  “Thousands of persons killed as a cause of earthquake”. </a:t>
            </a:r>
          </a:p>
          <a:p>
            <a:endParaRPr lang="en-IN" sz="4000" dirty="0">
              <a:solidFill>
                <a:srgbClr val="00B050"/>
              </a:solidFill>
              <a:latin typeface="Angsana New" pitchFamily="18" charset="-34"/>
              <a:cs typeface="Angsana New" pitchFamily="18" charset="-34"/>
            </a:endParaRPr>
          </a:p>
          <a:p>
            <a:r>
              <a:rPr lang="en-IN" sz="3600" dirty="0">
                <a:latin typeface="Angsana New" pitchFamily="18" charset="-34"/>
                <a:cs typeface="Angsana New" pitchFamily="18" charset="-34"/>
              </a:rPr>
              <a:t>The above words aren’t the headlines of the newspaper but daily news everyone come across whenever we go through a newspaper or watching over a TV news.</a:t>
            </a:r>
          </a:p>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A person’s life is precious and meaningful to his loved ones.</a:t>
            </a:r>
          </a:p>
          <a:p>
            <a:endParaRPr lang="en-IN" sz="2400" dirty="0">
              <a:latin typeface="Angsana New" pitchFamily="18" charset="-34"/>
              <a:cs typeface="Angsana New" pitchFamily="18" charset="-34"/>
            </a:endParaRPr>
          </a:p>
        </p:txBody>
      </p:sp>
    </p:spTree>
    <p:extLst>
      <p:ext uri="{BB962C8B-B14F-4D97-AF65-F5344CB8AC3E}">
        <p14:creationId xmlns:p14="http://schemas.microsoft.com/office/powerpoint/2010/main" val="10023034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7170" name="Picture 2" descr="C:\Users\A.G CHANDRAN\Downloads\0_antenna24_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85" y="-1"/>
            <a:ext cx="9143999" cy="6858001"/>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323528" y="548680"/>
            <a:ext cx="8136904" cy="6186309"/>
          </a:xfrm>
          <a:prstGeom prst="rect">
            <a:avLst/>
          </a:prstGeom>
          <a:noFill/>
        </p:spPr>
        <p:txBody>
          <a:bodyPr wrap="square" rtlCol="0">
            <a:spAutoFit/>
          </a:bodyPr>
          <a:lstStyle/>
          <a:p>
            <a:r>
              <a:rPr lang="en-IN" sz="3600" u="sng" dirty="0">
                <a:solidFill>
                  <a:schemeClr val="accent1">
                    <a:lumMod val="75000"/>
                  </a:schemeClr>
                </a:solidFill>
                <a:latin typeface="Angsana New" pitchFamily="18" charset="-34"/>
                <a:cs typeface="Angsana New" pitchFamily="18" charset="-34"/>
              </a:rPr>
              <a:t>4.Antenna system:</a:t>
            </a:r>
          </a:p>
          <a:p>
            <a:r>
              <a:rPr lang="en-IN" sz="3600" dirty="0">
                <a:latin typeface="Angsana New" pitchFamily="18" charset="-34"/>
                <a:cs typeface="Angsana New" pitchFamily="18" charset="-34"/>
              </a:rPr>
              <a:t>The dual antenna system has two antennas, which are energized sequentially by an electronic switch. Each antenna acts separately.</a:t>
            </a:r>
          </a:p>
          <a:p>
            <a:endParaRPr lang="en-IN" sz="3600" dirty="0">
              <a:solidFill>
                <a:schemeClr val="accent1">
                  <a:lumMod val="75000"/>
                </a:schemeClr>
              </a:solidFill>
              <a:latin typeface="Angsana New" pitchFamily="18" charset="-34"/>
              <a:cs typeface="Angsana New" pitchFamily="18" charset="-34"/>
            </a:endParaRPr>
          </a:p>
          <a:p>
            <a:r>
              <a:rPr lang="en-IN" sz="3600" u="sng" dirty="0">
                <a:solidFill>
                  <a:schemeClr val="accent1">
                    <a:lumMod val="75000"/>
                  </a:schemeClr>
                </a:solidFill>
                <a:latin typeface="Angsana New" pitchFamily="18" charset="-34"/>
                <a:cs typeface="Angsana New" pitchFamily="18" charset="-34"/>
              </a:rPr>
              <a:t>5.Clutter cancellation system:</a:t>
            </a:r>
          </a:p>
          <a:p>
            <a:r>
              <a:rPr lang="en-IN" sz="3600" dirty="0">
                <a:latin typeface="Angsana New" pitchFamily="18" charset="-34"/>
                <a:cs typeface="Angsana New" pitchFamily="18" charset="-34"/>
              </a:rPr>
              <a:t>The clutter cancellation unit consists of</a:t>
            </a:r>
          </a:p>
          <a:p>
            <a:r>
              <a:rPr lang="en-IN" sz="3600" dirty="0">
                <a:latin typeface="Angsana New" pitchFamily="18" charset="-34"/>
                <a:cs typeface="Angsana New" pitchFamily="18" charset="-34"/>
              </a:rPr>
              <a:t>1. A digitally controlled phase shifter I</a:t>
            </a:r>
          </a:p>
          <a:p>
            <a:r>
              <a:rPr lang="en-IN" sz="3600" dirty="0">
                <a:latin typeface="Angsana New" pitchFamily="18" charset="-34"/>
                <a:cs typeface="Angsana New" pitchFamily="18" charset="-34"/>
              </a:rPr>
              <a:t>2. A fixed attenuator</a:t>
            </a:r>
          </a:p>
          <a:p>
            <a:r>
              <a:rPr lang="en-IN" sz="3600" dirty="0">
                <a:latin typeface="Angsana New" pitchFamily="18" charset="-34"/>
                <a:cs typeface="Angsana New" pitchFamily="18" charset="-34"/>
              </a:rPr>
              <a:t>3. A RF amplifier</a:t>
            </a:r>
          </a:p>
          <a:p>
            <a:r>
              <a:rPr lang="en-IN" sz="3600" dirty="0">
                <a:latin typeface="Angsana New" pitchFamily="18" charset="-34"/>
                <a:cs typeface="Angsana New" pitchFamily="18" charset="-34"/>
              </a:rPr>
              <a:t>4. A digitally controlled attenuator.</a:t>
            </a:r>
          </a:p>
        </p:txBody>
      </p:sp>
    </p:spTree>
    <p:extLst>
      <p:ext uri="{BB962C8B-B14F-4D97-AF65-F5344CB8AC3E}">
        <p14:creationId xmlns:p14="http://schemas.microsoft.com/office/powerpoint/2010/main" val="30577608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8194" name="Picture 2" descr="C:\Users\A.G CHANDRAN\Downloads\0_antenna24_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282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431540" y="836712"/>
            <a:ext cx="8280920" cy="5632311"/>
          </a:xfrm>
          <a:prstGeom prst="rect">
            <a:avLst/>
          </a:prstGeom>
          <a:noFill/>
        </p:spPr>
        <p:txBody>
          <a:bodyPr wrap="square" rtlCol="0">
            <a:spAutoFit/>
          </a:bodyPr>
          <a:lstStyle/>
          <a:p>
            <a:r>
              <a:rPr lang="en-US" dirty="0"/>
              <a:t>			   </a:t>
            </a:r>
            <a:r>
              <a:rPr lang="en-US" sz="3600" u="sng" dirty="0">
                <a:solidFill>
                  <a:srgbClr val="7030A0"/>
                </a:solidFill>
                <a:latin typeface="Angsana New" pitchFamily="18" charset="-34"/>
                <a:cs typeface="Angsana New" pitchFamily="18" charset="-34"/>
              </a:rPr>
              <a:t>WORKING</a:t>
            </a:r>
            <a:r>
              <a:rPr lang="en-US" sz="3600" dirty="0">
                <a:solidFill>
                  <a:srgbClr val="7030A0"/>
                </a:solidFill>
                <a:latin typeface="Angsana New" pitchFamily="18" charset="-34"/>
                <a:cs typeface="Angsana New" pitchFamily="18" charset="-34"/>
              </a:rPr>
              <a:t> </a:t>
            </a:r>
          </a:p>
          <a:p>
            <a:endParaRPr lang="en-US" sz="3600" dirty="0">
              <a:solidFill>
                <a:srgbClr val="7030A0"/>
              </a:solidFill>
              <a:latin typeface="Angsana New" pitchFamily="18" charset="-34"/>
              <a:cs typeface="Angsana New" pitchFamily="18" charset="-34"/>
            </a:endParaRPr>
          </a:p>
          <a:p>
            <a:r>
              <a:rPr lang="en-IN" sz="3600" u="sng" dirty="0">
                <a:solidFill>
                  <a:srgbClr val="00B050"/>
                </a:solidFill>
                <a:latin typeface="Angsana New" pitchFamily="18" charset="-34"/>
                <a:cs typeface="Angsana New" pitchFamily="18" charset="-34"/>
              </a:rPr>
              <a:t>Clutter cancellation of the received signal:</a:t>
            </a:r>
          </a:p>
          <a:p>
            <a:r>
              <a:rPr lang="en-IN" sz="3600" dirty="0">
                <a:solidFill>
                  <a:schemeClr val="tx1">
                    <a:lumMod val="85000"/>
                    <a:lumOff val="15000"/>
                  </a:schemeClr>
                </a:solidFill>
                <a:latin typeface="Angsana New" pitchFamily="18" charset="-34"/>
                <a:cs typeface="Angsana New" pitchFamily="18" charset="-34"/>
              </a:rPr>
              <a:t>1) The wave radiated by the antenna 1 penetrates the earthquake rubble to reach the buried person.</a:t>
            </a:r>
          </a:p>
          <a:p>
            <a:r>
              <a:rPr lang="en-IN" sz="3600" dirty="0">
                <a:solidFill>
                  <a:schemeClr val="tx1">
                    <a:lumMod val="85000"/>
                    <a:lumOff val="15000"/>
                  </a:schemeClr>
                </a:solidFill>
                <a:latin typeface="Angsana New" pitchFamily="18" charset="-34"/>
                <a:cs typeface="Angsana New" pitchFamily="18" charset="-34"/>
              </a:rPr>
              <a:t>2) The reflected wave received by the antenna 2 consists of a large reflected wave from the rubble and a small-reflected wave from the person’s body.</a:t>
            </a:r>
          </a:p>
          <a:p>
            <a:r>
              <a:rPr lang="en-IN" sz="3600" dirty="0">
                <a:solidFill>
                  <a:schemeClr val="tx1">
                    <a:lumMod val="85000"/>
                    <a:lumOff val="15000"/>
                  </a:schemeClr>
                </a:solidFill>
                <a:latin typeface="Angsana New" pitchFamily="18" charset="-34"/>
                <a:cs typeface="Angsana New" pitchFamily="18" charset="-34"/>
              </a:rPr>
              <a:t>3 ) The large clutter from the rubble can be cancelled by a clutter-cancelling signal.</a:t>
            </a:r>
          </a:p>
        </p:txBody>
      </p:sp>
    </p:spTree>
    <p:extLst>
      <p:ext uri="{BB962C8B-B14F-4D97-AF65-F5344CB8AC3E}">
        <p14:creationId xmlns:p14="http://schemas.microsoft.com/office/powerpoint/2010/main" val="4561950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9218" name="Picture 2" descr="C:\Users\A.G CHANDRAN\Downloads\0_antenna24_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 y="1293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2932"/>
            <a:ext cx="9144000" cy="6845068"/>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467544" y="764704"/>
            <a:ext cx="8280920" cy="5078313"/>
          </a:xfrm>
          <a:prstGeom prst="rect">
            <a:avLst/>
          </a:prstGeom>
          <a:noFill/>
        </p:spPr>
        <p:txBody>
          <a:bodyPr wrap="square" rtlCol="0">
            <a:spAutoFit/>
          </a:bodyPr>
          <a:lstStyle/>
          <a:p>
            <a:r>
              <a:rPr lang="en-IN" sz="3600" dirty="0">
                <a:latin typeface="Angsana New" pitchFamily="18" charset="-34"/>
                <a:cs typeface="Angsana New" pitchFamily="18" charset="-34"/>
              </a:rPr>
              <a:t>4 ) The small reflected wave from the person’s body couldn’t be cancelled by a pure sinusoidal cancelling because his/her movements modulate it.</a:t>
            </a:r>
          </a:p>
          <a:p>
            <a:r>
              <a:rPr lang="en-IN" sz="3600" dirty="0">
                <a:latin typeface="Angsana New" pitchFamily="18" charset="-34"/>
                <a:cs typeface="Angsana New" pitchFamily="18" charset="-34"/>
              </a:rPr>
              <a:t>5 ) The output of the clutter cancellation circuit is automatically adjusted to be of equal amplitude and opposite phase as that of the clutter from the rubble.</a:t>
            </a:r>
          </a:p>
          <a:p>
            <a:r>
              <a:rPr lang="en-IN" sz="3600" dirty="0">
                <a:latin typeface="Angsana New" pitchFamily="18" charset="-34"/>
                <a:cs typeface="Angsana New" pitchFamily="18" charset="-34"/>
              </a:rPr>
              <a:t>6 ) Thus, when the output of the clutter cancellation circuit is combined with the directional coupler 3 (3 dB), the large clutter from the rubble is completely cancelled.</a:t>
            </a:r>
          </a:p>
        </p:txBody>
      </p:sp>
    </p:spTree>
    <p:extLst>
      <p:ext uri="{BB962C8B-B14F-4D97-AF65-F5344CB8AC3E}">
        <p14:creationId xmlns:p14="http://schemas.microsoft.com/office/powerpoint/2010/main" val="1684964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0242" name="Picture 2" descr="C:\Users\A.G CHANDRAN\Downloads\0_antenna24_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9144000" cy="68302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854" y="33326"/>
            <a:ext cx="9144000" cy="6830291"/>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323528" y="620688"/>
            <a:ext cx="8352928" cy="6330325"/>
          </a:xfrm>
          <a:prstGeom prst="rect">
            <a:avLst/>
          </a:prstGeom>
          <a:noFill/>
        </p:spPr>
        <p:txBody>
          <a:bodyPr wrap="square" rtlCol="0">
            <a:spAutoFit/>
          </a:bodyPr>
          <a:lstStyle/>
          <a:p>
            <a:r>
              <a:rPr lang="en-IN" sz="3600" dirty="0">
                <a:latin typeface="Angsana New" pitchFamily="18" charset="-34"/>
                <a:cs typeface="Angsana New" pitchFamily="18" charset="-34"/>
              </a:rPr>
              <a:t>7 ) Now, the output of the directional coupler 3 (3 dB) is passed through a directional coupler 4 (6 dB).</a:t>
            </a:r>
          </a:p>
          <a:p>
            <a:r>
              <a:rPr lang="en-IN" sz="3600" dirty="0">
                <a:latin typeface="Angsana New" pitchFamily="18" charset="-34"/>
                <a:cs typeface="Angsana New" pitchFamily="18" charset="-34"/>
              </a:rPr>
              <a:t>8 ) One-fourth of the output directed is amplified by a RF pre-amplifier and then mixed with a local reference signal in a double balanced mixer.</a:t>
            </a:r>
          </a:p>
          <a:p>
            <a:r>
              <a:rPr lang="en-IN" sz="3600" dirty="0">
                <a:latin typeface="Angsana New" pitchFamily="18" charset="-34"/>
                <a:cs typeface="Angsana New" pitchFamily="18" charset="-34"/>
              </a:rPr>
              <a:t>9 ) Three-fourth of the output is directed by a microwave detector to provide dc output, which serves as the indicator for the degree of the clutter cancellation.</a:t>
            </a:r>
          </a:p>
          <a:p>
            <a:r>
              <a:rPr lang="en-IN" sz="3600" dirty="0">
                <a:latin typeface="Angsana New" pitchFamily="18" charset="-34"/>
                <a:cs typeface="Angsana New" pitchFamily="18" charset="-34"/>
              </a:rPr>
              <a:t>10 ) When the settings of the digitally controlled phase shifter and the attenuator are swept the microprocessor control system, the output of the microwave detector varies accordingly.</a:t>
            </a:r>
          </a:p>
        </p:txBody>
      </p:sp>
    </p:spTree>
    <p:extLst>
      <p:ext uri="{BB962C8B-B14F-4D97-AF65-F5344CB8AC3E}">
        <p14:creationId xmlns:p14="http://schemas.microsoft.com/office/powerpoint/2010/main" val="14779764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1266" name="Picture 2" descr="C:\Users\A.G CHANDRAN\Downloads\0_antenna24_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467544" y="332656"/>
            <a:ext cx="8352928" cy="6186309"/>
          </a:xfrm>
          <a:prstGeom prst="rect">
            <a:avLst/>
          </a:prstGeom>
          <a:noFill/>
        </p:spPr>
        <p:txBody>
          <a:bodyPr wrap="square" rtlCol="0">
            <a:spAutoFit/>
          </a:bodyPr>
          <a:lstStyle/>
          <a:p>
            <a:r>
              <a:rPr lang="en-IN" sz="3600" u="sng" dirty="0">
                <a:solidFill>
                  <a:srgbClr val="00B050"/>
                </a:solidFill>
                <a:latin typeface="Angsana New" pitchFamily="18" charset="-34"/>
                <a:cs typeface="Angsana New" pitchFamily="18" charset="-34"/>
              </a:rPr>
              <a:t>Demodulation of the clutter cancelled signal:</a:t>
            </a:r>
          </a:p>
          <a:p>
            <a:r>
              <a:rPr lang="en-IN" sz="3600" dirty="0">
                <a:latin typeface="Angsana New" pitchFamily="18" charset="-34"/>
                <a:cs typeface="Angsana New" pitchFamily="18" charset="-34"/>
              </a:rPr>
              <a:t>1.At the double balanced mixer, the amplified signal of the reflected wave from the person’s body is mixed with the local reference signal.</a:t>
            </a:r>
          </a:p>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2.The phase of the local reference signal is controlled by another digitally controlled phase shifter 2 for an optimal output from the mixer.</a:t>
            </a:r>
          </a:p>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3.The output of the mixer consists of the breathing and heartbeat signals of the human plus some avoidable noise.</a:t>
            </a:r>
          </a:p>
        </p:txBody>
      </p:sp>
    </p:spTree>
    <p:extLst>
      <p:ext uri="{BB962C8B-B14F-4D97-AF65-F5344CB8AC3E}">
        <p14:creationId xmlns:p14="http://schemas.microsoft.com/office/powerpoint/2010/main" val="9077965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2290" name="Picture 2" descr="C:\Users\A.G CHANDRAN\Downloads\0_antenna24_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67544" y="836712"/>
            <a:ext cx="8280920" cy="5632311"/>
          </a:xfrm>
          <a:prstGeom prst="rect">
            <a:avLst/>
          </a:prstGeom>
          <a:noFill/>
        </p:spPr>
        <p:txBody>
          <a:bodyPr wrap="square" rtlCol="0">
            <a:spAutoFit/>
          </a:bodyPr>
          <a:lstStyle/>
          <a:p>
            <a:r>
              <a:rPr lang="en-IN" sz="3600" dirty="0">
                <a:latin typeface="Angsana New" pitchFamily="18" charset="-34"/>
                <a:cs typeface="Angsana New" pitchFamily="18" charset="-34"/>
              </a:rPr>
              <a:t>4.This output is fed through a low frequency amplifier and a band pass filter (0.4 Hz) before displayed on the monitor.</a:t>
            </a:r>
          </a:p>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5.The function of the digitally controlled phase shifter 2 is to control the phase of the local reference signal for the purpose of increasing the system sensitivity.</a:t>
            </a:r>
          </a:p>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6.The reflected signal from the person’s body after amplification by the pre-amplifier is mixed with the local reference signal in a double balanced mixer.</a:t>
            </a:r>
          </a:p>
        </p:txBody>
      </p:sp>
    </p:spTree>
    <p:extLst>
      <p:ext uri="{BB962C8B-B14F-4D97-AF65-F5344CB8AC3E}">
        <p14:creationId xmlns:p14="http://schemas.microsoft.com/office/powerpoint/2010/main" val="2488120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3314" name="Picture 2" descr="F:\hd wallpapers for computer deskto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F:\00029056.microprocessor.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9000" contrast="-2000"/>
                    </a14:imgEffect>
                  </a14:imgLayer>
                </a14:imgProps>
              </a:ext>
              <a:ext uri="{28A0092B-C50C-407E-A947-70E740481C1C}">
                <a14:useLocalDpi xmlns:a14="http://schemas.microsoft.com/office/drawing/2010/main" val="0"/>
              </a:ext>
            </a:extLst>
          </a:blip>
          <a:srcRect/>
          <a:stretch>
            <a:fillRect/>
          </a:stretch>
        </p:blipFill>
        <p:spPr bwMode="auto">
          <a:xfrm>
            <a:off x="0" y="0"/>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512" y="12041"/>
            <a:ext cx="9217024" cy="6858000"/>
          </a:xfrm>
          <a:prstGeom prst="rect">
            <a:avLst/>
          </a:prstGeom>
          <a:solidFill>
            <a:schemeClr val="bg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107504" y="12042"/>
            <a:ext cx="8712968" cy="6988914"/>
          </a:xfrm>
          <a:prstGeom prst="rect">
            <a:avLst/>
          </a:prstGeom>
          <a:noFill/>
        </p:spPr>
        <p:txBody>
          <a:bodyPr wrap="square" rtlCol="0">
            <a:spAutoFit/>
          </a:bodyPr>
          <a:lstStyle/>
          <a:p>
            <a:r>
              <a:rPr lang="en-IN" sz="3600" u="sng" dirty="0">
                <a:solidFill>
                  <a:srgbClr val="00B050"/>
                </a:solidFill>
                <a:latin typeface="Angsana New" pitchFamily="18" charset="-34"/>
                <a:cs typeface="Angsana New" pitchFamily="18" charset="-34"/>
              </a:rPr>
              <a:t>Microprocessor Control Unit:</a:t>
            </a:r>
          </a:p>
          <a:p>
            <a:r>
              <a:rPr lang="en-IN" sz="3600" dirty="0">
                <a:latin typeface="Angsana New" pitchFamily="18" charset="-34"/>
                <a:cs typeface="Angsana New" pitchFamily="18" charset="-34"/>
              </a:rPr>
              <a:t>The algorithm and flowcharts for the antenna system and the clutter cancellation system are as follows:</a:t>
            </a:r>
          </a:p>
          <a:p>
            <a:r>
              <a:rPr lang="en-IN" sz="3600" u="sng" dirty="0">
                <a:solidFill>
                  <a:srgbClr val="0070C0"/>
                </a:solidFill>
                <a:latin typeface="Angsana New" pitchFamily="18" charset="-34"/>
                <a:cs typeface="Angsana New" pitchFamily="18" charset="-34"/>
              </a:rPr>
              <a:t>Antenna system:</a:t>
            </a:r>
          </a:p>
          <a:p>
            <a:r>
              <a:rPr lang="en-IN" sz="3600" dirty="0">
                <a:latin typeface="Angsana New" pitchFamily="18" charset="-34"/>
                <a:cs typeface="Angsana New" pitchFamily="18" charset="-34"/>
              </a:rPr>
              <a:t>1.Initially the switch is kept in position 1 (signal is transmitted through the antenna 1)</a:t>
            </a:r>
          </a:p>
          <a:p>
            <a:r>
              <a:rPr lang="en-IN" sz="3600" dirty="0">
                <a:latin typeface="Angsana New" pitchFamily="18" charset="-34"/>
                <a:cs typeface="Angsana New" pitchFamily="18" charset="-34"/>
              </a:rPr>
              <a:t>2.Wait for some predetermined sending time, </a:t>
            </a:r>
            <a:r>
              <a:rPr lang="en-IN" sz="3600" dirty="0" err="1">
                <a:latin typeface="Angsana New" pitchFamily="18" charset="-34"/>
                <a:cs typeface="Angsana New" pitchFamily="18" charset="-34"/>
              </a:rPr>
              <a:t>Ts</a:t>
            </a:r>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3.Then the switch is thrown to position 2 (signal is received through the antenna 2)</a:t>
            </a:r>
          </a:p>
          <a:p>
            <a:r>
              <a:rPr lang="en-IN" sz="3600" dirty="0">
                <a:latin typeface="Angsana New" pitchFamily="18" charset="-34"/>
                <a:cs typeface="Angsana New" pitchFamily="18" charset="-34"/>
              </a:rPr>
              <a:t>4.Wait for some predetermined receiving time, </a:t>
            </a:r>
            <a:r>
              <a:rPr lang="en-IN" sz="3600" dirty="0" err="1">
                <a:latin typeface="Angsana New" pitchFamily="18" charset="-34"/>
                <a:cs typeface="Angsana New" pitchFamily="18" charset="-34"/>
              </a:rPr>
              <a:t>Tr</a:t>
            </a:r>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5.Go to step 1</a:t>
            </a:r>
          </a:p>
          <a:p>
            <a:r>
              <a:rPr lang="en-IN" sz="3600" dirty="0">
                <a:latin typeface="Angsana New" pitchFamily="18" charset="-34"/>
                <a:cs typeface="Angsana New" pitchFamily="18" charset="-34"/>
              </a:rPr>
              <a:t>6.Repeat the above procedure for some predetermined time, T.</a:t>
            </a:r>
          </a:p>
        </p:txBody>
      </p:sp>
    </p:spTree>
    <p:extLst>
      <p:ext uri="{BB962C8B-B14F-4D97-AF65-F5344CB8AC3E}">
        <p14:creationId xmlns:p14="http://schemas.microsoft.com/office/powerpoint/2010/main" val="12515118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4338" name="Picture 2" descr="F:\88150144778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45719" cy="116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1" y="0"/>
            <a:ext cx="9144000" cy="6858000"/>
          </a:xfrm>
          <a:prstGeom prst="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138545" y="318656"/>
            <a:ext cx="8756073" cy="6272318"/>
          </a:xfrm>
          <a:prstGeom prst="rect">
            <a:avLst/>
          </a:prstGeom>
          <a:noFill/>
        </p:spPr>
        <p:txBody>
          <a:bodyPr wrap="square" rtlCol="0">
            <a:spAutoFit/>
          </a:bodyPr>
          <a:lstStyle/>
          <a:p>
            <a:r>
              <a:rPr lang="en-IN" sz="3600" u="sng" dirty="0">
                <a:solidFill>
                  <a:srgbClr val="00B050"/>
                </a:solidFill>
                <a:latin typeface="Angsana New" pitchFamily="18" charset="-34"/>
                <a:cs typeface="Angsana New" pitchFamily="18" charset="-34"/>
              </a:rPr>
              <a:t>Clutter cancellation system:</a:t>
            </a:r>
          </a:p>
          <a:p>
            <a:r>
              <a:rPr lang="en-IN" sz="3600" dirty="0">
                <a:latin typeface="Angsana New" pitchFamily="18" charset="-34"/>
                <a:cs typeface="Angsana New" pitchFamily="18" charset="-34"/>
              </a:rPr>
              <a:t>1. Send the signal to the rubble through antenna 1.</a:t>
            </a:r>
          </a:p>
          <a:p>
            <a:r>
              <a:rPr lang="en-IN" sz="3600" dirty="0">
                <a:latin typeface="Angsana New" pitchFamily="18" charset="-34"/>
                <a:cs typeface="Angsana New" pitchFamily="18" charset="-34"/>
              </a:rPr>
              <a:t>2. Receive the signal from the rubble through antenna 2.</a:t>
            </a:r>
          </a:p>
          <a:p>
            <a:r>
              <a:rPr lang="en-IN" sz="3600" dirty="0">
                <a:latin typeface="Angsana New" pitchFamily="18" charset="-34"/>
                <a:cs typeface="Angsana New" pitchFamily="18" charset="-34"/>
              </a:rPr>
              <a:t>3. Check the detector output. If it is within the predetermined limits go to step 5.</a:t>
            </a:r>
          </a:p>
          <a:p>
            <a:r>
              <a:rPr lang="en-IN" sz="3600" dirty="0">
                <a:latin typeface="Angsana New" pitchFamily="18" charset="-34"/>
                <a:cs typeface="Angsana New" pitchFamily="18" charset="-34"/>
              </a:rPr>
              <a:t>4. Otherwise send the correction signal to the digitally controlled phase shifter 1 and attenuator and go to step 1.</a:t>
            </a:r>
          </a:p>
          <a:p>
            <a:r>
              <a:rPr lang="en-IN" sz="3600" dirty="0">
                <a:latin typeface="Angsana New" pitchFamily="18" charset="-34"/>
                <a:cs typeface="Angsana New" pitchFamily="18" charset="-34"/>
              </a:rPr>
              <a:t>5. Check the sensitivity of the mixer. If the optimum go to step 7.</a:t>
            </a:r>
          </a:p>
          <a:p>
            <a:r>
              <a:rPr lang="en-IN" sz="3600" dirty="0">
                <a:latin typeface="Angsana New" pitchFamily="18" charset="-34"/>
                <a:cs typeface="Angsana New" pitchFamily="18" charset="-34"/>
              </a:rPr>
              <a:t>6. Otherwise send the correction signal to the digitally controlled phase shifter 2 to change the phase and go to step 1.</a:t>
            </a:r>
          </a:p>
          <a:p>
            <a:r>
              <a:rPr lang="en-IN" sz="3600" dirty="0">
                <a:latin typeface="Angsana New" pitchFamily="18" charset="-34"/>
                <a:cs typeface="Angsana New" pitchFamily="18" charset="-34"/>
              </a:rPr>
              <a:t>7. Process the signal and send it to the laptop.</a:t>
            </a:r>
          </a:p>
        </p:txBody>
      </p:sp>
    </p:spTree>
    <p:extLst>
      <p:ext uri="{BB962C8B-B14F-4D97-AF65-F5344CB8AC3E}">
        <p14:creationId xmlns:p14="http://schemas.microsoft.com/office/powerpoint/2010/main" val="936789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5362" name="Picture 2" descr="F:\wifi-tower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981" y="48989"/>
            <a:ext cx="9143998" cy="6809011"/>
          </a:xfrm>
          <a:prstGeom prst="rect">
            <a:avLst/>
          </a:prstGeom>
          <a:solidFill>
            <a:schemeClr val="bg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rot="16200000">
            <a:off x="-2718885" y="3155438"/>
            <a:ext cx="6927088" cy="646331"/>
          </a:xfrm>
          <a:prstGeom prst="rect">
            <a:avLst/>
          </a:prstGeom>
          <a:solidFill>
            <a:schemeClr val="accent2">
              <a:lumMod val="40000"/>
              <a:lumOff val="60000"/>
            </a:schemeClr>
          </a:solidFill>
        </p:spPr>
        <p:txBody>
          <a:bodyPr wrap="square" rtlCol="0">
            <a:spAutoFit/>
          </a:bodyPr>
          <a:lstStyle/>
          <a:p>
            <a:r>
              <a:rPr lang="en-US" sz="3600" dirty="0">
                <a:solidFill>
                  <a:srgbClr val="FFC000"/>
                </a:solidFill>
                <a:latin typeface="Angsana New" pitchFamily="18" charset="-34"/>
                <a:cs typeface="Angsana New" pitchFamily="18" charset="-34"/>
              </a:rPr>
              <a:t>   </a:t>
            </a:r>
            <a:r>
              <a:rPr lang="en-US" sz="3600" b="1" dirty="0">
                <a:solidFill>
                  <a:srgbClr val="FFC000"/>
                </a:solidFill>
                <a:latin typeface="Angsana New" pitchFamily="18" charset="-34"/>
                <a:cs typeface="Angsana New" pitchFamily="18" charset="-34"/>
              </a:rPr>
              <a:t> </a:t>
            </a:r>
            <a:r>
              <a:rPr lang="en-US" sz="3600" b="1" dirty="0">
                <a:solidFill>
                  <a:schemeClr val="tx2">
                    <a:lumMod val="75000"/>
                  </a:schemeClr>
                </a:solidFill>
                <a:latin typeface="Angsana New" pitchFamily="18" charset="-34"/>
                <a:cs typeface="Angsana New" pitchFamily="18" charset="-34"/>
              </a:rPr>
              <a:t> </a:t>
            </a:r>
            <a:r>
              <a:rPr lang="en-US" sz="3600" b="1" u="sng" dirty="0">
                <a:solidFill>
                  <a:schemeClr val="tx2">
                    <a:lumMod val="75000"/>
                  </a:schemeClr>
                </a:solidFill>
                <a:latin typeface="Angsana New" pitchFamily="18" charset="-34"/>
                <a:cs typeface="Angsana New" pitchFamily="18" charset="-34"/>
              </a:rPr>
              <a:t>FLOW CHART FOR ANTENNA SYSTEM</a:t>
            </a:r>
            <a:endParaRPr lang="en-IN" sz="3600" b="1" u="sng" dirty="0">
              <a:solidFill>
                <a:schemeClr val="tx2">
                  <a:lumMod val="75000"/>
                </a:schemeClr>
              </a:solidFill>
              <a:latin typeface="Angsana New" pitchFamily="18" charset="-34"/>
              <a:cs typeface="Angsana New" pitchFamily="18" charset="-34"/>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66323"/>
            <a:ext cx="5760640" cy="676101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56718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4" name="Rectangle 3"/>
          <p:cNvSpPr/>
          <p:nvPr/>
        </p:nvSpPr>
        <p:spPr>
          <a:xfrm>
            <a:off x="-2379" y="5715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57150"/>
            <a:ext cx="5629275" cy="704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6200000">
            <a:off x="1565668" y="3321423"/>
            <a:ext cx="5329462" cy="646331"/>
          </a:xfrm>
          <a:prstGeom prst="rect">
            <a:avLst/>
          </a:prstGeom>
          <a:noFill/>
        </p:spPr>
        <p:txBody>
          <a:bodyPr wrap="square" rtlCol="0">
            <a:spAutoFit/>
          </a:bodyPr>
          <a:lstStyle/>
          <a:p>
            <a:r>
              <a:rPr lang="en-US" sz="3600" dirty="0">
                <a:solidFill>
                  <a:srgbClr val="FFC000"/>
                </a:solidFill>
                <a:latin typeface="Angsana New" pitchFamily="18" charset="-34"/>
                <a:cs typeface="Angsana New" pitchFamily="18" charset="-34"/>
              </a:rPr>
              <a:t>LUTTER   CANCELATION  SYSTEM</a:t>
            </a:r>
            <a:endParaRPr lang="en-IN" sz="3600" dirty="0">
              <a:solidFill>
                <a:srgbClr val="FFC000"/>
              </a:solidFill>
              <a:latin typeface="Angsana New" pitchFamily="18" charset="-34"/>
              <a:cs typeface="Angsana New" pitchFamily="18" charset="-34"/>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346" y="11507"/>
            <a:ext cx="5629275" cy="704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rot="16200000">
            <a:off x="-2249674" y="3134409"/>
            <a:ext cx="6800851" cy="646332"/>
          </a:xfrm>
          <a:prstGeom prst="rect">
            <a:avLst/>
          </a:prstGeom>
          <a:solidFill>
            <a:schemeClr val="accent2">
              <a:lumMod val="40000"/>
              <a:lumOff val="60000"/>
            </a:schemeClr>
          </a:solidFill>
        </p:spPr>
        <p:txBody>
          <a:bodyPr wrap="square" rtlCol="0">
            <a:spAutoFit/>
          </a:bodyPr>
          <a:lstStyle/>
          <a:p>
            <a:r>
              <a:rPr lang="en-US" sz="3600" b="1" dirty="0">
                <a:solidFill>
                  <a:srgbClr val="FFC000"/>
                </a:solidFill>
                <a:latin typeface="Angsana New" pitchFamily="18" charset="-34"/>
                <a:cs typeface="Angsana New" pitchFamily="18" charset="-34"/>
              </a:rPr>
              <a:t>          </a:t>
            </a:r>
            <a:r>
              <a:rPr lang="en-US" sz="3600" b="1" dirty="0">
                <a:solidFill>
                  <a:schemeClr val="tx2">
                    <a:lumMod val="75000"/>
                  </a:schemeClr>
                </a:solidFill>
                <a:latin typeface="Angsana New" pitchFamily="18" charset="-34"/>
                <a:cs typeface="Angsana New" pitchFamily="18" charset="-34"/>
              </a:rPr>
              <a:t> </a:t>
            </a:r>
            <a:r>
              <a:rPr lang="en-US" sz="3600" b="1" u="sng" dirty="0">
                <a:solidFill>
                  <a:schemeClr val="tx2">
                    <a:lumMod val="75000"/>
                  </a:schemeClr>
                </a:solidFill>
                <a:latin typeface="Angsana New" pitchFamily="18" charset="-34"/>
                <a:cs typeface="Angsana New" pitchFamily="18" charset="-34"/>
              </a:rPr>
              <a:t>CLUTTER   CANCELATION  SYSTEM</a:t>
            </a:r>
            <a:endParaRPr lang="en-IN" sz="3600" b="1" u="sng" dirty="0">
              <a:solidFill>
                <a:schemeClr val="tx2">
                  <a:lumMod val="75000"/>
                </a:schemeClr>
              </a:solidFill>
              <a:latin typeface="Angsana New" pitchFamily="18" charset="-34"/>
              <a:cs typeface="Angsana New" pitchFamily="18" charset="-34"/>
            </a:endParaRPr>
          </a:p>
        </p:txBody>
      </p:sp>
    </p:spTree>
    <p:extLst>
      <p:ext uri="{BB962C8B-B14F-4D97-AF65-F5344CB8AC3E}">
        <p14:creationId xmlns:p14="http://schemas.microsoft.com/office/powerpoint/2010/main" val="3625168826"/>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20" y="34186"/>
            <a:ext cx="9151584" cy="682987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6" y="2204864"/>
            <a:ext cx="5868144" cy="44011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456" y="10304"/>
            <a:ext cx="5472608" cy="48060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78175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8434" name="Picture 2" descr="F:\2244982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395536" y="620688"/>
            <a:ext cx="8568952" cy="6186309"/>
          </a:xfrm>
          <a:prstGeom prst="rect">
            <a:avLst/>
          </a:prstGeom>
          <a:noFill/>
        </p:spPr>
        <p:txBody>
          <a:bodyPr wrap="square" rtlCol="0">
            <a:spAutoFit/>
          </a:bodyPr>
          <a:lstStyle/>
          <a:p>
            <a:r>
              <a:rPr lang="en-IN" sz="3600" u="sng" dirty="0">
                <a:solidFill>
                  <a:srgbClr val="00B050"/>
                </a:solidFill>
                <a:latin typeface="Angsana New" pitchFamily="18" charset="-34"/>
                <a:cs typeface="Angsana New" pitchFamily="18" charset="-34"/>
              </a:rPr>
              <a:t>Advantages Of L (Or) S Band Frequency System:</a:t>
            </a:r>
          </a:p>
          <a:p>
            <a:r>
              <a:rPr lang="en-IN" sz="3600" dirty="0">
                <a:latin typeface="Angsana New" pitchFamily="18" charset="-34"/>
                <a:cs typeface="Angsana New" pitchFamily="18" charset="-34"/>
              </a:rPr>
              <a:t>Microwaves of L (or) S band frequency can penetrate the rubble with metallic mesh easier than that of UHF band frequency waves.</a:t>
            </a:r>
          </a:p>
          <a:p>
            <a:endParaRPr lang="en-IN" sz="3600" dirty="0">
              <a:latin typeface="Angsana New" pitchFamily="18" charset="-34"/>
              <a:cs typeface="Angsana New" pitchFamily="18" charset="-34"/>
            </a:endParaRPr>
          </a:p>
          <a:p>
            <a:r>
              <a:rPr lang="en-IN" sz="3600" u="sng" dirty="0">
                <a:solidFill>
                  <a:srgbClr val="00B050"/>
                </a:solidFill>
                <a:latin typeface="Angsana New" pitchFamily="18" charset="-34"/>
                <a:cs typeface="Angsana New" pitchFamily="18" charset="-34"/>
              </a:rPr>
              <a:t>Advantages Of Uhf Band Frequency System:</a:t>
            </a:r>
          </a:p>
          <a:p>
            <a:r>
              <a:rPr lang="en-IN" sz="3600" dirty="0">
                <a:latin typeface="Angsana New" pitchFamily="18" charset="-34"/>
                <a:cs typeface="Angsana New" pitchFamily="18" charset="-34"/>
              </a:rPr>
              <a:t>Microwaves of UHF band frequency can penetrate deeper in rubble (without metallic mesh) than that of L (or) S band frequency waves.</a:t>
            </a:r>
          </a:p>
          <a:p>
            <a:endParaRPr lang="en-IN" sz="3600" u="sng" dirty="0">
              <a:solidFill>
                <a:srgbClr val="00B050"/>
              </a:solidFill>
              <a:latin typeface="Angsana New" pitchFamily="18" charset="-34"/>
              <a:cs typeface="Angsana New" pitchFamily="18" charset="-34"/>
            </a:endParaRPr>
          </a:p>
          <a:p>
            <a:r>
              <a:rPr lang="en-IN" sz="3600" u="sng" dirty="0">
                <a:solidFill>
                  <a:srgbClr val="00B050"/>
                </a:solidFill>
                <a:latin typeface="Angsana New" pitchFamily="18" charset="-34"/>
                <a:cs typeface="Angsana New" pitchFamily="18" charset="-34"/>
              </a:rPr>
              <a:t>Frequency Range Of Breathing And Heartbeat Signal:</a:t>
            </a:r>
          </a:p>
          <a:p>
            <a:r>
              <a:rPr lang="en-IN" sz="3600" dirty="0">
                <a:latin typeface="Angsana New" pitchFamily="18" charset="-34"/>
                <a:cs typeface="Angsana New" pitchFamily="18" charset="-34"/>
              </a:rPr>
              <a:t>The frequency range of heartbeat and breathing signals of human beings lies between 0.2 and 3 Hz.</a:t>
            </a:r>
          </a:p>
        </p:txBody>
      </p:sp>
    </p:spTree>
    <p:extLst>
      <p:ext uri="{BB962C8B-B14F-4D97-AF65-F5344CB8AC3E}">
        <p14:creationId xmlns:p14="http://schemas.microsoft.com/office/powerpoint/2010/main" val="329466721"/>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9458" name="Picture 2" descr="F:\hd_wall_5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974"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251520" y="0"/>
            <a:ext cx="8640960" cy="6740307"/>
          </a:xfrm>
          <a:prstGeom prst="rect">
            <a:avLst/>
          </a:prstGeom>
          <a:noFill/>
        </p:spPr>
        <p:txBody>
          <a:bodyPr wrap="square" rtlCol="0">
            <a:spAutoFit/>
          </a:bodyPr>
          <a:lstStyle/>
          <a:p>
            <a:r>
              <a:rPr lang="en-IN" sz="3600" u="sng" dirty="0">
                <a:solidFill>
                  <a:srgbClr val="00B050"/>
                </a:solidFill>
                <a:latin typeface="Angsana New" pitchFamily="18" charset="-34"/>
                <a:cs typeface="Angsana New" pitchFamily="18" charset="-34"/>
              </a:rPr>
              <a:t>Highlights:</a:t>
            </a:r>
          </a:p>
          <a:p>
            <a:r>
              <a:rPr lang="en-IN" sz="3600" dirty="0">
                <a:solidFill>
                  <a:srgbClr val="00B050"/>
                </a:solidFill>
                <a:latin typeface="Angsana New" pitchFamily="18" charset="-34"/>
                <a:cs typeface="Angsana New" pitchFamily="18" charset="-34"/>
              </a:rPr>
              <a:t>1</a:t>
            </a:r>
            <a:r>
              <a:rPr lang="en-IN" sz="3600" dirty="0">
                <a:latin typeface="Angsana New" pitchFamily="18" charset="-34"/>
                <a:cs typeface="Angsana New" pitchFamily="18" charset="-34"/>
              </a:rPr>
              <a:t>. The </a:t>
            </a:r>
            <a:r>
              <a:rPr lang="en-IN" sz="3600" u="sng" dirty="0">
                <a:solidFill>
                  <a:srgbClr val="00B0F0"/>
                </a:solidFill>
                <a:latin typeface="Angsana New" pitchFamily="18" charset="-34"/>
                <a:cs typeface="Angsana New" pitchFamily="18" charset="-34"/>
              </a:rPr>
              <a:t>location of the person </a:t>
            </a:r>
            <a:r>
              <a:rPr lang="en-IN" sz="3600" dirty="0">
                <a:latin typeface="Angsana New" pitchFamily="18" charset="-34"/>
                <a:cs typeface="Angsana New" pitchFamily="18" charset="-34"/>
              </a:rPr>
              <a:t>under the rubble can be known by calculating the time lapse between the sending time, </a:t>
            </a:r>
            <a:r>
              <a:rPr lang="en-IN" sz="3600" dirty="0" err="1">
                <a:latin typeface="Angsana New" pitchFamily="18" charset="-34"/>
                <a:cs typeface="Angsana New" pitchFamily="18" charset="-34"/>
              </a:rPr>
              <a:t>Ts</a:t>
            </a:r>
            <a:r>
              <a:rPr lang="en-IN" sz="3600" dirty="0">
                <a:latin typeface="Angsana New" pitchFamily="18" charset="-34"/>
                <a:cs typeface="Angsana New" pitchFamily="18" charset="-34"/>
              </a:rPr>
              <a:t> and receiving time, Tr.</a:t>
            </a:r>
          </a:p>
          <a:p>
            <a:r>
              <a:rPr lang="en-IN" sz="3600" dirty="0">
                <a:solidFill>
                  <a:srgbClr val="00B050"/>
                </a:solidFill>
                <a:latin typeface="Angsana New" pitchFamily="18" charset="-34"/>
                <a:cs typeface="Angsana New" pitchFamily="18" charset="-34"/>
              </a:rPr>
              <a:t>2</a:t>
            </a:r>
            <a:r>
              <a:rPr lang="en-IN" sz="3600" dirty="0">
                <a:latin typeface="Angsana New" pitchFamily="18" charset="-34"/>
                <a:cs typeface="Angsana New" pitchFamily="18" charset="-34"/>
              </a:rPr>
              <a:t>. Since it will not be possible to continuously watch the system under critical situations, </a:t>
            </a:r>
            <a:r>
              <a:rPr lang="en-IN" sz="3600" u="sng" dirty="0">
                <a:solidFill>
                  <a:srgbClr val="00B0F0"/>
                </a:solidFill>
                <a:latin typeface="Angsana New" pitchFamily="18" charset="-34"/>
                <a:cs typeface="Angsana New" pitchFamily="18" charset="-34"/>
              </a:rPr>
              <a:t>an alarm system </a:t>
            </a:r>
            <a:r>
              <a:rPr lang="en-IN" sz="3600" dirty="0">
                <a:latin typeface="Angsana New" pitchFamily="18" charset="-34"/>
                <a:cs typeface="Angsana New" pitchFamily="18" charset="-34"/>
              </a:rPr>
              <a:t>has been set, so that whenever the laptop computer system processes the received signal and identifies that there is a human being, the alarm sound starts.</a:t>
            </a:r>
          </a:p>
          <a:p>
            <a:r>
              <a:rPr lang="en-IN" sz="3600" dirty="0">
                <a:solidFill>
                  <a:srgbClr val="00B050"/>
                </a:solidFill>
                <a:latin typeface="Angsana New" pitchFamily="18" charset="-34"/>
                <a:cs typeface="Angsana New" pitchFamily="18" charset="-34"/>
              </a:rPr>
              <a:t>3</a:t>
            </a:r>
            <a:r>
              <a:rPr lang="en-IN" sz="3600" dirty="0">
                <a:latin typeface="Angsana New" pitchFamily="18" charset="-34"/>
                <a:cs typeface="Angsana New" pitchFamily="18" charset="-34"/>
              </a:rPr>
              <a:t>. Also under critical situations, where living beings other than humans are not required to be found out, </a:t>
            </a:r>
            <a:r>
              <a:rPr lang="en-IN" sz="3600" u="sng" dirty="0">
                <a:solidFill>
                  <a:srgbClr val="00B0F0"/>
                </a:solidFill>
                <a:latin typeface="Angsana New" pitchFamily="18" charset="-34"/>
                <a:cs typeface="Angsana New" pitchFamily="18" charset="-34"/>
              </a:rPr>
              <a:t>the system can detect the signals of other living beings</a:t>
            </a:r>
            <a:r>
              <a:rPr lang="en-IN" sz="3600" dirty="0">
                <a:latin typeface="Angsana New" pitchFamily="18" charset="-34"/>
                <a:cs typeface="Angsana New" pitchFamily="18" charset="-34"/>
              </a:rPr>
              <a:t> based on the frequency of the breathing and heartbeat signals.</a:t>
            </a:r>
          </a:p>
        </p:txBody>
      </p:sp>
    </p:spTree>
    <p:extLst>
      <p:ext uri="{BB962C8B-B14F-4D97-AF65-F5344CB8AC3E}">
        <p14:creationId xmlns:p14="http://schemas.microsoft.com/office/powerpoint/2010/main" val="3457224523"/>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0482" name="Picture 2" descr="F:\hd_wall_5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8"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611560" y="1916832"/>
            <a:ext cx="8136904" cy="2308324"/>
          </a:xfrm>
          <a:prstGeom prst="rect">
            <a:avLst/>
          </a:prstGeom>
          <a:noFill/>
        </p:spPr>
        <p:txBody>
          <a:bodyPr wrap="square" rtlCol="0">
            <a:spAutoFit/>
          </a:bodyPr>
          <a:lstStyle/>
          <a:p>
            <a:r>
              <a:rPr lang="en-US" sz="3600" dirty="0">
                <a:solidFill>
                  <a:srgbClr val="92D050"/>
                </a:solidFill>
                <a:latin typeface="Angsana New" pitchFamily="18" charset="-34"/>
                <a:cs typeface="Angsana New" pitchFamily="18" charset="-34"/>
              </a:rPr>
              <a:t>4.</a:t>
            </a:r>
            <a:r>
              <a:rPr lang="en-US" sz="3600" dirty="0">
                <a:latin typeface="Angsana New" pitchFamily="18" charset="-34"/>
                <a:cs typeface="Angsana New" pitchFamily="18" charset="-34"/>
              </a:rPr>
              <a:t>Therefore, The proposed method is an efficient method which not only detect life signals but also the identification of people in a given area , to </a:t>
            </a:r>
            <a:r>
              <a:rPr lang="en-US" sz="3600" u="sng" dirty="0">
                <a:solidFill>
                  <a:srgbClr val="00B0F0"/>
                </a:solidFill>
                <a:latin typeface="Angsana New" pitchFamily="18" charset="-34"/>
                <a:cs typeface="Angsana New" pitchFamily="18" charset="-34"/>
              </a:rPr>
              <a:t>facilitate rescue team operations </a:t>
            </a:r>
            <a:r>
              <a:rPr lang="en-US" sz="3600" dirty="0">
                <a:latin typeface="Angsana New" pitchFamily="18" charset="-34"/>
                <a:cs typeface="Angsana New" pitchFamily="18" charset="-34"/>
              </a:rPr>
              <a:t>in case of  any emergencies.</a:t>
            </a:r>
            <a:endParaRPr lang="en-IN" sz="3600" dirty="0">
              <a:latin typeface="Angsana New" pitchFamily="18" charset="-34"/>
              <a:cs typeface="Angsana New" pitchFamily="18" charset="-34"/>
            </a:endParaRPr>
          </a:p>
        </p:txBody>
      </p:sp>
    </p:spTree>
    <p:extLst>
      <p:ext uri="{BB962C8B-B14F-4D97-AF65-F5344CB8AC3E}">
        <p14:creationId xmlns:p14="http://schemas.microsoft.com/office/powerpoint/2010/main" val="1631500357"/>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4578" name="Picture 2" descr="F:\14840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58000"/>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600" dirty="0">
              <a:latin typeface="Angsana New" pitchFamily="18" charset="-34"/>
              <a:cs typeface="Angsana New" pitchFamily="18" charset="-34"/>
            </a:endParaRPr>
          </a:p>
        </p:txBody>
      </p:sp>
      <p:sp>
        <p:nvSpPr>
          <p:cNvPr id="5" name="TextBox 4"/>
          <p:cNvSpPr txBox="1"/>
          <p:nvPr/>
        </p:nvSpPr>
        <p:spPr>
          <a:xfrm>
            <a:off x="611560" y="2780928"/>
            <a:ext cx="7704856" cy="923330"/>
          </a:xfrm>
          <a:prstGeom prst="rect">
            <a:avLst/>
          </a:prstGeom>
          <a:noFill/>
        </p:spPr>
        <p:txBody>
          <a:bodyPr wrap="square" rtlCol="0">
            <a:spAutoFit/>
          </a:bodyPr>
          <a:lstStyle/>
          <a:p>
            <a:r>
              <a:rPr lang="en-US" sz="3600" dirty="0"/>
              <a:t>		  </a:t>
            </a:r>
            <a:r>
              <a:rPr lang="en-US" sz="5400" u="sng" dirty="0">
                <a:solidFill>
                  <a:srgbClr val="00B050"/>
                </a:solidFill>
              </a:rPr>
              <a:t>RESULT</a:t>
            </a:r>
            <a:endParaRPr lang="en-IN" sz="5400" u="sng" dirty="0">
              <a:solidFill>
                <a:srgbClr val="00B050"/>
              </a:solidFill>
            </a:endParaRPr>
          </a:p>
        </p:txBody>
      </p:sp>
    </p:spTree>
    <p:extLst>
      <p:ext uri="{BB962C8B-B14F-4D97-AF65-F5344CB8AC3E}">
        <p14:creationId xmlns:p14="http://schemas.microsoft.com/office/powerpoint/2010/main" val="35669005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2531" name="Picture 3" descr="F:\hd_wall_19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7"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19" y="494159"/>
            <a:ext cx="8352929" cy="54741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TextBox 4"/>
          <p:cNvSpPr txBox="1"/>
          <p:nvPr/>
        </p:nvSpPr>
        <p:spPr>
          <a:xfrm>
            <a:off x="251520" y="5968332"/>
            <a:ext cx="8712967" cy="646331"/>
          </a:xfrm>
          <a:prstGeom prst="rect">
            <a:avLst/>
          </a:prstGeom>
          <a:solidFill>
            <a:schemeClr val="accent5">
              <a:lumMod val="40000"/>
              <a:lumOff val="60000"/>
            </a:schemeClr>
          </a:solidFill>
        </p:spPr>
        <p:txBody>
          <a:bodyPr wrap="square" rtlCol="0">
            <a:spAutoFit/>
          </a:bodyPr>
          <a:lstStyle/>
          <a:p>
            <a:r>
              <a:rPr lang="en-US" sz="3600" dirty="0">
                <a:solidFill>
                  <a:schemeClr val="accent1">
                    <a:lumMod val="75000"/>
                  </a:schemeClr>
                </a:solidFill>
                <a:latin typeface="Angsana New" pitchFamily="18" charset="-34"/>
                <a:cs typeface="Angsana New" pitchFamily="18" charset="-34"/>
              </a:rPr>
              <a:t>  </a:t>
            </a:r>
            <a:r>
              <a:rPr lang="en-US" sz="3600" b="1" dirty="0">
                <a:solidFill>
                  <a:schemeClr val="accent1">
                    <a:lumMod val="75000"/>
                  </a:schemeClr>
                </a:solidFill>
                <a:latin typeface="Angsana New" pitchFamily="18" charset="-34"/>
                <a:cs typeface="Angsana New" pitchFamily="18" charset="-34"/>
              </a:rPr>
              <a:t>FREQUENCY  SPECTRUM  OF  BACKGROUND  NOISE</a:t>
            </a:r>
            <a:endParaRPr lang="en-IN" sz="3600" b="1" dirty="0">
              <a:solidFill>
                <a:schemeClr val="accent1">
                  <a:lumMod val="75000"/>
                </a:schemeClr>
              </a:solidFill>
              <a:latin typeface="Angsana New" pitchFamily="18" charset="-34"/>
              <a:cs typeface="Angsana New" pitchFamily="18" charset="-34"/>
            </a:endParaRPr>
          </a:p>
        </p:txBody>
      </p:sp>
    </p:spTree>
    <p:extLst>
      <p:ext uri="{BB962C8B-B14F-4D97-AF65-F5344CB8AC3E}">
        <p14:creationId xmlns:p14="http://schemas.microsoft.com/office/powerpoint/2010/main" val="1985980205"/>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1508" name="Picture 4" descr="F:\hd_wall_19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56" y="395180"/>
            <a:ext cx="8240476" cy="54726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TextBox 4"/>
          <p:cNvSpPr txBox="1"/>
          <p:nvPr/>
        </p:nvSpPr>
        <p:spPr>
          <a:xfrm>
            <a:off x="443556" y="6093296"/>
            <a:ext cx="8376916" cy="646331"/>
          </a:xfrm>
          <a:prstGeom prst="rect">
            <a:avLst/>
          </a:prstGeom>
          <a:solidFill>
            <a:schemeClr val="accent5">
              <a:lumMod val="40000"/>
              <a:lumOff val="60000"/>
            </a:schemeClr>
          </a:solidFill>
        </p:spPr>
        <p:txBody>
          <a:bodyPr wrap="square" rtlCol="0">
            <a:spAutoFit/>
          </a:bodyPr>
          <a:lstStyle/>
          <a:p>
            <a:r>
              <a:rPr lang="en-US" sz="3600" dirty="0">
                <a:solidFill>
                  <a:schemeClr val="accent1">
                    <a:lumMod val="50000"/>
                  </a:schemeClr>
                </a:solidFill>
                <a:latin typeface="Angsana New" pitchFamily="18" charset="-34"/>
                <a:cs typeface="Angsana New" pitchFamily="18" charset="-34"/>
              </a:rPr>
              <a:t>FREQUENCY SPECTRUM OF HEARTBEAT AND BREATH</a:t>
            </a:r>
            <a:endParaRPr lang="en-IN" sz="3600" dirty="0">
              <a:solidFill>
                <a:schemeClr val="accent1">
                  <a:lumMod val="50000"/>
                </a:schemeClr>
              </a:solidFill>
              <a:latin typeface="Angsana New" pitchFamily="18" charset="-34"/>
              <a:cs typeface="Angsana New" pitchFamily="18" charset="-34"/>
            </a:endParaRPr>
          </a:p>
        </p:txBody>
      </p:sp>
    </p:spTree>
    <p:extLst>
      <p:ext uri="{BB962C8B-B14F-4D97-AF65-F5344CB8AC3E}">
        <p14:creationId xmlns:p14="http://schemas.microsoft.com/office/powerpoint/2010/main" val="4207473448"/>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3555" name="Picture 3" descr="F:\hd_wall_19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4664"/>
            <a:ext cx="8186406" cy="56795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TextBox 4"/>
          <p:cNvSpPr txBox="1"/>
          <p:nvPr/>
        </p:nvSpPr>
        <p:spPr>
          <a:xfrm>
            <a:off x="539552" y="6084193"/>
            <a:ext cx="8424936" cy="646331"/>
          </a:xfrm>
          <a:prstGeom prst="rect">
            <a:avLst/>
          </a:prstGeom>
          <a:solidFill>
            <a:schemeClr val="accent5">
              <a:lumMod val="40000"/>
              <a:lumOff val="60000"/>
            </a:schemeClr>
          </a:solidFill>
        </p:spPr>
        <p:txBody>
          <a:bodyPr wrap="square" rtlCol="0">
            <a:spAutoFit/>
          </a:bodyPr>
          <a:lstStyle/>
          <a:p>
            <a:pPr lvl="0"/>
            <a:r>
              <a:rPr lang="en-US" sz="3600" dirty="0">
                <a:solidFill>
                  <a:srgbClr val="D16349">
                    <a:lumMod val="50000"/>
                  </a:srgbClr>
                </a:solidFill>
                <a:latin typeface="Angsana New" pitchFamily="18" charset="-34"/>
                <a:cs typeface="Angsana New" pitchFamily="18" charset="-34"/>
              </a:rPr>
              <a:t>FREQUENCY SPECTRUM OF HEARTBEAT AND BREATH</a:t>
            </a:r>
            <a:endParaRPr lang="en-IN" sz="3600" dirty="0">
              <a:solidFill>
                <a:srgbClr val="D16349">
                  <a:lumMod val="50000"/>
                </a:srgbClr>
              </a:solidFill>
              <a:latin typeface="Angsana New" pitchFamily="18" charset="-34"/>
              <a:cs typeface="Angsana New" pitchFamily="18" charset="-34"/>
            </a:endParaRPr>
          </a:p>
        </p:txBody>
      </p:sp>
    </p:spTree>
    <p:extLst>
      <p:ext uri="{BB962C8B-B14F-4D97-AF65-F5344CB8AC3E}">
        <p14:creationId xmlns:p14="http://schemas.microsoft.com/office/powerpoint/2010/main" val="4026111012"/>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5602" name="Picture 2" descr="F:\13317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19" y="0"/>
            <a:ext cx="921702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V="1">
            <a:off x="-23219" y="0"/>
            <a:ext cx="9217023" cy="6858000"/>
          </a:xfrm>
          <a:prstGeom prst="rect">
            <a:avLst/>
          </a:prstGeom>
          <a:solidFill>
            <a:schemeClr val="bg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323528" y="620688"/>
            <a:ext cx="8496944" cy="5632311"/>
          </a:xfrm>
          <a:prstGeom prst="rect">
            <a:avLst/>
          </a:prstGeom>
          <a:noFill/>
        </p:spPr>
        <p:txBody>
          <a:bodyPr wrap="square" rtlCol="0">
            <a:spAutoFit/>
          </a:bodyPr>
          <a:lstStyle/>
          <a:p>
            <a:endParaRPr lang="en-IN" sz="3600" u="sng" dirty="0">
              <a:solidFill>
                <a:srgbClr val="7030A0"/>
              </a:solidFill>
              <a:latin typeface="Angsana New" pitchFamily="18" charset="-34"/>
              <a:cs typeface="Angsana New" pitchFamily="18" charset="-34"/>
            </a:endParaRPr>
          </a:p>
          <a:p>
            <a:r>
              <a:rPr lang="en-IN" sz="3600" u="sng" dirty="0">
                <a:solidFill>
                  <a:srgbClr val="7030A0"/>
                </a:solidFill>
                <a:latin typeface="Angsana New" pitchFamily="18" charset="-34"/>
                <a:cs typeface="Angsana New" pitchFamily="18" charset="-34"/>
              </a:rPr>
              <a:t>CONCLUSION:</a:t>
            </a:r>
          </a:p>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Thus a new sensitive life detection system using microwave radiation for locating human beings buried under earthquake rubble (or) hidden behind various barriers has been designed. This system</a:t>
            </a:r>
          </a:p>
          <a:p>
            <a:r>
              <a:rPr lang="en-IN" sz="3600" dirty="0">
                <a:latin typeface="Angsana New" pitchFamily="18" charset="-34"/>
                <a:cs typeface="Angsana New" pitchFamily="18" charset="-34"/>
              </a:rPr>
              <a:t>operating either at L (or) S band, UHF band can detect the breathing and heartbeat signals of human beings buried under earthquake rubble. By the advent of this system the world death  rate as a cause of natural disaster may decrease to a great extent.</a:t>
            </a:r>
          </a:p>
        </p:txBody>
      </p:sp>
    </p:spTree>
    <p:extLst>
      <p:ext uri="{BB962C8B-B14F-4D97-AF65-F5344CB8AC3E}">
        <p14:creationId xmlns:p14="http://schemas.microsoft.com/office/powerpoint/2010/main" val="4131480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dirty="0"/>
          </a:p>
        </p:txBody>
      </p:sp>
      <p:pic>
        <p:nvPicPr>
          <p:cNvPr id="30722" name="Picture 2" descr="F:\hd_wall_5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86"/>
            <a:ext cx="9144000" cy="68995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156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6412" y="-30623"/>
            <a:ext cx="9121141" cy="6852922"/>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Box 6"/>
          <p:cNvSpPr txBox="1"/>
          <p:nvPr/>
        </p:nvSpPr>
        <p:spPr>
          <a:xfrm>
            <a:off x="899592" y="1772816"/>
            <a:ext cx="7344816" cy="646331"/>
          </a:xfrm>
          <a:prstGeom prst="rect">
            <a:avLst/>
          </a:prstGeom>
          <a:noFill/>
        </p:spPr>
        <p:txBody>
          <a:bodyPr wrap="square" rtlCol="0">
            <a:spAutoFit/>
          </a:bodyPr>
          <a:lstStyle/>
          <a:p>
            <a:r>
              <a:rPr lang="en-US" sz="3600" u="sng" dirty="0">
                <a:solidFill>
                  <a:srgbClr val="00B050"/>
                </a:solidFill>
                <a:latin typeface="Angsana New" pitchFamily="18" charset="-34"/>
                <a:cs typeface="Angsana New" pitchFamily="18" charset="-34"/>
              </a:rPr>
              <a:t>SUPPORTING VIDEOS:</a:t>
            </a:r>
            <a:endParaRPr lang="en-IN" sz="3600" u="sng" dirty="0">
              <a:solidFill>
                <a:srgbClr val="00B050"/>
              </a:solidFill>
              <a:latin typeface="Angsana New" pitchFamily="18" charset="-34"/>
              <a:cs typeface="Angsana New" pitchFamily="18" charset="-34"/>
            </a:endParaRPr>
          </a:p>
        </p:txBody>
      </p:sp>
      <p:pic>
        <p:nvPicPr>
          <p:cNvPr id="30723" name="Picture 3" descr="F:\14267214743200758653.jpg">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3832" y="2816306"/>
            <a:ext cx="4546400" cy="363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8202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6626" name="Picture 2" descr="F:\Adobe-CS-Standard-1-L7YD0FAO6N-1024x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46" y="-315416"/>
            <a:ext cx="10081120" cy="75608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TextBox 3"/>
          <p:cNvSpPr txBox="1"/>
          <p:nvPr/>
        </p:nvSpPr>
        <p:spPr>
          <a:xfrm>
            <a:off x="179512" y="2852936"/>
            <a:ext cx="4248472" cy="707886"/>
          </a:xfrm>
          <a:prstGeom prst="rect">
            <a:avLst/>
          </a:prstGeom>
          <a:noFill/>
        </p:spPr>
        <p:txBody>
          <a:bodyPr wrap="square" rtlCol="0">
            <a:spAutoFit/>
          </a:bodyPr>
          <a:lstStyle/>
          <a:p>
            <a:r>
              <a:rPr lang="en-US" sz="4000" dirty="0">
                <a:solidFill>
                  <a:srgbClr val="00B0F0"/>
                </a:solidFill>
                <a:latin typeface="Angsana New" pitchFamily="18" charset="-34"/>
                <a:cs typeface="Angsana New" pitchFamily="18" charset="-34"/>
              </a:rPr>
              <a:t>THANK YOU</a:t>
            </a:r>
            <a:endParaRPr lang="en-IN" sz="4000" dirty="0">
              <a:solidFill>
                <a:srgbClr val="00B0F0"/>
              </a:solidFill>
              <a:latin typeface="Angsana New" pitchFamily="18" charset="-34"/>
              <a:cs typeface="Angsana New" pitchFamily="18" charset="-34"/>
            </a:endParaRPr>
          </a:p>
        </p:txBody>
      </p:sp>
    </p:spTree>
    <p:extLst>
      <p:ext uri="{BB962C8B-B14F-4D97-AF65-F5344CB8AC3E}">
        <p14:creationId xmlns:p14="http://schemas.microsoft.com/office/powerpoint/2010/main" val="30928217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52906" cy="6858000"/>
          </a:xfrm>
        </p:spPr>
      </p:pic>
      <p:sp>
        <p:nvSpPr>
          <p:cNvPr id="5" name="Rectangle 4"/>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539552" y="980728"/>
            <a:ext cx="8136904" cy="5078313"/>
          </a:xfrm>
          <a:prstGeom prst="rect">
            <a:avLst/>
          </a:prstGeom>
          <a:noFill/>
        </p:spPr>
        <p:txBody>
          <a:bodyPr wrap="square" rtlCol="0">
            <a:spAutoFit/>
          </a:bodyPr>
          <a:lstStyle/>
          <a:p>
            <a:r>
              <a:rPr lang="en-IN" sz="3600" dirty="0">
                <a:latin typeface="Angsana New" pitchFamily="18" charset="-34"/>
                <a:cs typeface="Angsana New" pitchFamily="18" charset="-34"/>
              </a:rPr>
              <a:t>We, as responsible Engineers felt a part of society to bring a system to avoid these mishaps.</a:t>
            </a:r>
          </a:p>
          <a:p>
            <a:r>
              <a:rPr lang="en-IN" sz="3600" dirty="0">
                <a:latin typeface="Angsana New" pitchFamily="18" charset="-34"/>
                <a:cs typeface="Angsana New" pitchFamily="18" charset="-34"/>
              </a:rPr>
              <a:t>With the </a:t>
            </a:r>
            <a:r>
              <a:rPr lang="en-IN" sz="3600">
                <a:latin typeface="Angsana New" pitchFamily="18" charset="-34"/>
                <a:cs typeface="Angsana New" pitchFamily="18" charset="-34"/>
              </a:rPr>
              <a:t>meteoric Embedded </a:t>
            </a:r>
            <a:r>
              <a:rPr lang="en-IN" sz="3600" dirty="0">
                <a:latin typeface="Angsana New" pitchFamily="18" charset="-34"/>
                <a:cs typeface="Angsana New" pitchFamily="18" charset="-34"/>
              </a:rPr>
              <a:t>systems along with microprocessor our designed system is preventing deaths and providing safe guided measures.</a:t>
            </a:r>
          </a:p>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A new revolutionary </a:t>
            </a:r>
            <a:r>
              <a:rPr lang="en-IN" sz="3600" dirty="0">
                <a:solidFill>
                  <a:srgbClr val="0070C0"/>
                </a:solidFill>
                <a:latin typeface="Angsana New" pitchFamily="18" charset="-34"/>
                <a:cs typeface="Angsana New" pitchFamily="18" charset="-34"/>
              </a:rPr>
              <a:t>microwave life detection system</a:t>
            </a:r>
            <a:r>
              <a:rPr lang="en-IN" sz="3600" dirty="0">
                <a:latin typeface="Angsana New" pitchFamily="18" charset="-34"/>
                <a:cs typeface="Angsana New" pitchFamily="18" charset="-34"/>
              </a:rPr>
              <a:t>, which is used to locate human beings buried under earthquake rubble, has been designed.</a:t>
            </a:r>
          </a:p>
        </p:txBody>
      </p:sp>
    </p:spTree>
    <p:extLst>
      <p:ext uri="{BB962C8B-B14F-4D97-AF65-F5344CB8AC3E}">
        <p14:creationId xmlns:p14="http://schemas.microsoft.com/office/powerpoint/2010/main" val="20567365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28185" cy="6857999"/>
          </a:xfrm>
        </p:spPr>
      </p:pic>
      <p:sp>
        <p:nvSpPr>
          <p:cNvPr id="7" name="Rectangle 6"/>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395536" y="548680"/>
            <a:ext cx="8424936" cy="5632311"/>
          </a:xfrm>
          <a:prstGeom prst="rect">
            <a:avLst/>
          </a:prstGeom>
          <a:noFill/>
        </p:spPr>
        <p:txBody>
          <a:bodyPr wrap="square" rtlCol="0">
            <a:spAutoFit/>
          </a:bodyPr>
          <a:lstStyle/>
          <a:p>
            <a:r>
              <a:rPr lang="en-IN" sz="3600" dirty="0">
                <a:latin typeface="Angsana New" pitchFamily="18" charset="-34"/>
                <a:cs typeface="Angsana New" pitchFamily="18" charset="-34"/>
              </a:rPr>
              <a:t>This system operating at certain frequency can </a:t>
            </a:r>
            <a:r>
              <a:rPr lang="en-IN" sz="3600" dirty="0">
                <a:solidFill>
                  <a:srgbClr val="002060"/>
                </a:solidFill>
                <a:latin typeface="Angsana New" pitchFamily="18" charset="-34"/>
                <a:cs typeface="Angsana New" pitchFamily="18" charset="-34"/>
              </a:rPr>
              <a:t>remotely</a:t>
            </a:r>
            <a:r>
              <a:rPr lang="en-IN" sz="3600" dirty="0">
                <a:latin typeface="Angsana New" pitchFamily="18" charset="-34"/>
                <a:cs typeface="Angsana New" pitchFamily="18" charset="-34"/>
              </a:rPr>
              <a:t> detect the </a:t>
            </a:r>
            <a:r>
              <a:rPr lang="en-IN" sz="3600" dirty="0">
                <a:solidFill>
                  <a:srgbClr val="7030A0"/>
                </a:solidFill>
                <a:latin typeface="Angsana New" pitchFamily="18" charset="-34"/>
                <a:cs typeface="Angsana New" pitchFamily="18" charset="-34"/>
              </a:rPr>
              <a:t>breathing and heartbeat signals of human beings </a:t>
            </a:r>
            <a:r>
              <a:rPr lang="en-IN" sz="3600" dirty="0">
                <a:latin typeface="Angsana New" pitchFamily="18" charset="-34"/>
                <a:cs typeface="Angsana New" pitchFamily="18" charset="-34"/>
              </a:rPr>
              <a:t>buried under earthquake rubble. </a:t>
            </a:r>
          </a:p>
          <a:p>
            <a:r>
              <a:rPr lang="en-IN" sz="3600" dirty="0">
                <a:latin typeface="Angsana New" pitchFamily="18" charset="-34"/>
                <a:cs typeface="Angsana New" pitchFamily="18" charset="-34"/>
              </a:rPr>
              <a:t>By proper processing of these signals, the status of the person under trap can be easily judged. </a:t>
            </a:r>
          </a:p>
          <a:p>
            <a:r>
              <a:rPr lang="en-IN" sz="3600" dirty="0">
                <a:latin typeface="Angsana New" pitchFamily="18" charset="-34"/>
                <a:cs typeface="Angsana New" pitchFamily="18" charset="-34"/>
              </a:rPr>
              <a:t>The entire process takes place within a few seconds as the system is controlled by a </a:t>
            </a:r>
            <a:r>
              <a:rPr lang="en-IN" sz="3600" dirty="0">
                <a:solidFill>
                  <a:srgbClr val="002060"/>
                </a:solidFill>
                <a:latin typeface="Angsana New" pitchFamily="18" charset="-34"/>
                <a:cs typeface="Angsana New" pitchFamily="18" charset="-34"/>
              </a:rPr>
              <a:t>microprocessor (8085) or microcontroller</a:t>
            </a:r>
            <a:r>
              <a:rPr lang="en-IN" sz="3600" dirty="0">
                <a:latin typeface="Angsana New" pitchFamily="18" charset="-34"/>
                <a:cs typeface="Angsana New" pitchFamily="18" charset="-34"/>
              </a:rPr>
              <a:t> unit. </a:t>
            </a:r>
          </a:p>
          <a:p>
            <a:endParaRPr lang="en-IN" sz="3600" dirty="0">
              <a:latin typeface="Angsana New" pitchFamily="18" charset="-34"/>
              <a:cs typeface="Angsana New" pitchFamily="18" charset="-34"/>
            </a:endParaRPr>
          </a:p>
          <a:p>
            <a:r>
              <a:rPr lang="en-IN" sz="3600" dirty="0">
                <a:solidFill>
                  <a:srgbClr val="002060"/>
                </a:solidFill>
                <a:latin typeface="Angsana New" pitchFamily="18" charset="-34"/>
                <a:cs typeface="Angsana New" pitchFamily="18" charset="-34"/>
              </a:rPr>
              <a:t>By advent of this system the world death rate may decrease to greater extent as large percentage of death occur due to earthquake.</a:t>
            </a:r>
          </a:p>
        </p:txBody>
      </p:sp>
    </p:spTree>
    <p:extLst>
      <p:ext uri="{BB962C8B-B14F-4D97-AF65-F5344CB8AC3E}">
        <p14:creationId xmlns:p14="http://schemas.microsoft.com/office/powerpoint/2010/main" val="22263535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Box 6"/>
          <p:cNvSpPr txBox="1"/>
          <p:nvPr/>
        </p:nvSpPr>
        <p:spPr>
          <a:xfrm>
            <a:off x="323528" y="404664"/>
            <a:ext cx="8640960" cy="6186309"/>
          </a:xfrm>
          <a:prstGeom prst="rect">
            <a:avLst/>
          </a:prstGeom>
          <a:noFill/>
        </p:spPr>
        <p:txBody>
          <a:bodyPr wrap="square" rtlCol="0">
            <a:spAutoFit/>
          </a:bodyPr>
          <a:lstStyle/>
          <a:p>
            <a:r>
              <a:rPr lang="en-IN" sz="3600" dirty="0">
                <a:latin typeface="Angsana New" pitchFamily="18" charset="-34"/>
                <a:cs typeface="Angsana New" pitchFamily="18" charset="-34"/>
              </a:rPr>
              <a:t>			</a:t>
            </a:r>
            <a:r>
              <a:rPr lang="en-IN" sz="3600" u="sng" dirty="0">
                <a:solidFill>
                  <a:srgbClr val="7030A0"/>
                </a:solidFill>
                <a:latin typeface="Angsana New" pitchFamily="18" charset="-34"/>
                <a:cs typeface="Angsana New" pitchFamily="18" charset="-34"/>
              </a:rPr>
              <a:t>INTRODUCTION</a:t>
            </a:r>
          </a:p>
          <a:p>
            <a:r>
              <a:rPr lang="en-IN" sz="3600" dirty="0">
                <a:latin typeface="Angsana New" pitchFamily="18" charset="-34"/>
                <a:cs typeface="Angsana New" pitchFamily="18" charset="-34"/>
              </a:rPr>
              <a:t>At present as we all know the need of the hour is to find an effective method for rescuing people buried under earthquake rubble (or) collapsed building. </a:t>
            </a:r>
          </a:p>
          <a:p>
            <a:r>
              <a:rPr lang="en-IN" sz="3600" dirty="0">
                <a:latin typeface="Angsana New" pitchFamily="18" charset="-34"/>
                <a:cs typeface="Angsana New" pitchFamily="18" charset="-34"/>
              </a:rPr>
              <a:t>It has to be done before we experience another quake. </a:t>
            </a:r>
          </a:p>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Present methods for searching and rescuing victims buried (or) trapped under earthquake rubble are not effective. </a:t>
            </a:r>
          </a:p>
          <a:p>
            <a:endParaRPr lang="en-IN" sz="3600" dirty="0">
              <a:latin typeface="Angsana New" pitchFamily="18" charset="-34"/>
              <a:cs typeface="Angsana New" pitchFamily="18" charset="-34"/>
            </a:endParaRPr>
          </a:p>
          <a:p>
            <a:r>
              <a:rPr lang="en-IN" sz="3600" dirty="0">
                <a:latin typeface="Angsana New" pitchFamily="18" charset="-34"/>
                <a:cs typeface="Angsana New" pitchFamily="18" charset="-34"/>
              </a:rPr>
              <a:t>Taking all the factors in mind, a system, which</a:t>
            </a:r>
          </a:p>
          <a:p>
            <a:r>
              <a:rPr lang="en-IN" sz="3600" dirty="0">
                <a:latin typeface="Angsana New" pitchFamily="18" charset="-34"/>
                <a:cs typeface="Angsana New" pitchFamily="18" charset="-34"/>
              </a:rPr>
              <a:t>will be really effective to solve the problem, has been designed.</a:t>
            </a:r>
          </a:p>
        </p:txBody>
      </p:sp>
    </p:spTree>
    <p:extLst>
      <p:ext uri="{BB962C8B-B14F-4D97-AF65-F5344CB8AC3E}">
        <p14:creationId xmlns:p14="http://schemas.microsoft.com/office/powerpoint/2010/main" val="29675758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8674" name="Picture 2" descr="F:\local residents look at debris brought by the huge tsunami in minamiso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0" y="22859"/>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1" y="22859"/>
            <a:ext cx="9196080" cy="6835141"/>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755576" y="548680"/>
            <a:ext cx="7776864" cy="4339650"/>
          </a:xfrm>
          <a:prstGeom prst="rect">
            <a:avLst/>
          </a:prstGeom>
          <a:noFill/>
        </p:spPr>
        <p:txBody>
          <a:bodyPr wrap="square" rtlCol="0">
            <a:spAutoFit/>
          </a:bodyPr>
          <a:lstStyle/>
          <a:p>
            <a:r>
              <a:rPr lang="en-US" sz="3600" dirty="0">
                <a:solidFill>
                  <a:srgbClr val="00B0F0"/>
                </a:solidFill>
                <a:latin typeface="Angsana New" pitchFamily="18" charset="-34"/>
                <a:cs typeface="Angsana New" pitchFamily="18" charset="-34"/>
              </a:rPr>
              <a:t>		    </a:t>
            </a:r>
            <a:r>
              <a:rPr lang="en-US" sz="4800" u="sng" dirty="0">
                <a:solidFill>
                  <a:srgbClr val="00B0F0"/>
                </a:solidFill>
                <a:latin typeface="Angsana New" pitchFamily="18" charset="-34"/>
                <a:cs typeface="Angsana New" pitchFamily="18" charset="-34"/>
              </a:rPr>
              <a:t>RECENT   NEWS</a:t>
            </a:r>
          </a:p>
          <a:p>
            <a:endParaRPr lang="en-US" sz="4800" u="sng" dirty="0">
              <a:solidFill>
                <a:srgbClr val="00B0F0"/>
              </a:solidFill>
              <a:latin typeface="Angsana New" pitchFamily="18" charset="-34"/>
              <a:cs typeface="Angsana New" pitchFamily="18" charset="-34"/>
            </a:endParaRPr>
          </a:p>
          <a:p>
            <a:pPr marL="571500" indent="-571500">
              <a:buClr>
                <a:srgbClr val="92D050"/>
              </a:buClr>
              <a:buFont typeface="Wingdings" pitchFamily="2" charset="2"/>
              <a:buChar char="v"/>
            </a:pPr>
            <a:r>
              <a:rPr lang="en-US" sz="3600" dirty="0">
                <a:latin typeface="Angsana New" pitchFamily="18" charset="-34"/>
                <a:cs typeface="Angsana New" pitchFamily="18" charset="-34"/>
              </a:rPr>
              <a:t>Strong Earthquake hits JAPAN and more than 500 people have died in an earthquake under the rubble`s.</a:t>
            </a:r>
          </a:p>
          <a:p>
            <a:endParaRPr lang="en-US" sz="3600" dirty="0">
              <a:latin typeface="Angsana New" pitchFamily="18" charset="-34"/>
              <a:cs typeface="Angsana New" pitchFamily="18" charset="-34"/>
            </a:endParaRPr>
          </a:p>
          <a:p>
            <a:pPr marL="571500" indent="-571500">
              <a:buClr>
                <a:srgbClr val="92D050"/>
              </a:buClr>
              <a:buFont typeface="Wingdings" pitchFamily="2" charset="2"/>
              <a:buChar char="v"/>
            </a:pPr>
            <a:r>
              <a:rPr lang="en-US" sz="3600" dirty="0">
                <a:latin typeface="Angsana New" pitchFamily="18" charset="-34"/>
                <a:cs typeface="Angsana New" pitchFamily="18" charset="-34"/>
              </a:rPr>
              <a:t>The disaster in the New York`s city at World Trade Center  claimed lives of  more than 5000 people. </a:t>
            </a:r>
            <a:endParaRPr lang="en-IN" sz="3600" dirty="0">
              <a:latin typeface="Angsana New" pitchFamily="18" charset="-34"/>
              <a:cs typeface="Angsana New" pitchFamily="18" charset="-34"/>
            </a:endParaRPr>
          </a:p>
        </p:txBody>
      </p:sp>
    </p:spTree>
    <p:extLst>
      <p:ext uri="{BB962C8B-B14F-4D97-AF65-F5344CB8AC3E}">
        <p14:creationId xmlns:p14="http://schemas.microsoft.com/office/powerpoint/2010/main" val="24652282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
        <p:nvSpPr>
          <p:cNvPr id="4" name="Rectangle 3"/>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179512" y="0"/>
            <a:ext cx="8568952" cy="707886"/>
          </a:xfrm>
          <a:prstGeom prst="rect">
            <a:avLst/>
          </a:prstGeom>
          <a:noFill/>
        </p:spPr>
        <p:txBody>
          <a:bodyPr wrap="square" rtlCol="0">
            <a:spAutoFit/>
          </a:bodyPr>
          <a:lstStyle/>
          <a:p>
            <a:r>
              <a:rPr lang="en-US" sz="3600" dirty="0">
                <a:solidFill>
                  <a:srgbClr val="00B0F0"/>
                </a:solidFill>
                <a:latin typeface="Angsana New" pitchFamily="18" charset="-34"/>
                <a:cs typeface="Angsana New" pitchFamily="18" charset="-34"/>
              </a:rPr>
              <a:t>			</a:t>
            </a:r>
            <a:r>
              <a:rPr lang="en-US" sz="4000" u="sng" dirty="0">
                <a:solidFill>
                  <a:srgbClr val="00B0F0"/>
                </a:solidFill>
                <a:latin typeface="Angsana New" pitchFamily="18" charset="-34"/>
                <a:cs typeface="Angsana New" pitchFamily="18" charset="-34"/>
              </a:rPr>
              <a:t>RECENT  PHOTOS</a:t>
            </a:r>
            <a:endParaRPr lang="en-IN" sz="4000" u="sng" dirty="0">
              <a:solidFill>
                <a:srgbClr val="00B0F0"/>
              </a:solidFill>
              <a:latin typeface="Angsana New" pitchFamily="18" charset="-34"/>
              <a:cs typeface="Angsana New" pitchFamily="18" charset="-34"/>
            </a:endParaRPr>
          </a:p>
        </p:txBody>
      </p:sp>
      <p:pic>
        <p:nvPicPr>
          <p:cNvPr id="7" name="Picture 2" descr="F:\tsunami_2364724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295" y="1556792"/>
            <a:ext cx="4505410" cy="2812248"/>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F:\142672147432007586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602" y="937477"/>
            <a:ext cx="6228804" cy="49830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7652" name="Picture 4" descr="F:\gty_fukushima_disaster_dm_120914_wm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82" y="939290"/>
            <a:ext cx="7654836" cy="49830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05632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7651"/>
                                        </p:tgtEl>
                                        <p:attrNameLst>
                                          <p:attrName>style.visibility</p:attrName>
                                        </p:attrNameLst>
                                      </p:cBhvr>
                                      <p:to>
                                        <p:strVal val="visible"/>
                                      </p:to>
                                    </p:set>
                                    <p:anim calcmode="lin" valueType="num">
                                      <p:cBhvr>
                                        <p:cTn id="15" dur="1000" fill="hold"/>
                                        <p:tgtEl>
                                          <p:spTgt spid="27651"/>
                                        </p:tgtEl>
                                        <p:attrNameLst>
                                          <p:attrName>ppt_w</p:attrName>
                                        </p:attrNameLst>
                                      </p:cBhvr>
                                      <p:tavLst>
                                        <p:tav tm="0">
                                          <p:val>
                                            <p:fltVal val="0"/>
                                          </p:val>
                                        </p:tav>
                                        <p:tav tm="100000">
                                          <p:val>
                                            <p:strVal val="#ppt_w"/>
                                          </p:val>
                                        </p:tav>
                                      </p:tavLst>
                                    </p:anim>
                                    <p:anim calcmode="lin" valueType="num">
                                      <p:cBhvr>
                                        <p:cTn id="16" dur="1000" fill="hold"/>
                                        <p:tgtEl>
                                          <p:spTgt spid="27651"/>
                                        </p:tgtEl>
                                        <p:attrNameLst>
                                          <p:attrName>ppt_h</p:attrName>
                                        </p:attrNameLst>
                                      </p:cBhvr>
                                      <p:tavLst>
                                        <p:tav tm="0">
                                          <p:val>
                                            <p:fltVal val="0"/>
                                          </p:val>
                                        </p:tav>
                                        <p:tav tm="100000">
                                          <p:val>
                                            <p:strVal val="#ppt_h"/>
                                          </p:val>
                                        </p:tav>
                                      </p:tavLst>
                                    </p:anim>
                                    <p:anim calcmode="lin" valueType="num">
                                      <p:cBhvr>
                                        <p:cTn id="17" dur="1000" fill="hold"/>
                                        <p:tgtEl>
                                          <p:spTgt spid="27651"/>
                                        </p:tgtEl>
                                        <p:attrNameLst>
                                          <p:attrName>style.rotation</p:attrName>
                                        </p:attrNameLst>
                                      </p:cBhvr>
                                      <p:tavLst>
                                        <p:tav tm="0">
                                          <p:val>
                                            <p:fltVal val="90"/>
                                          </p:val>
                                        </p:tav>
                                        <p:tav tm="100000">
                                          <p:val>
                                            <p:fltVal val="0"/>
                                          </p:val>
                                        </p:tav>
                                      </p:tavLst>
                                    </p:anim>
                                    <p:animEffect transition="in" filter="fade">
                                      <p:cBhvr>
                                        <p:cTn id="18" dur="1000"/>
                                        <p:tgtEl>
                                          <p:spTgt spid="2765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7652"/>
                                        </p:tgtEl>
                                        <p:attrNameLst>
                                          <p:attrName>style.visibility</p:attrName>
                                        </p:attrNameLst>
                                      </p:cBhvr>
                                      <p:to>
                                        <p:strVal val="visible"/>
                                      </p:to>
                                    </p:set>
                                    <p:anim calcmode="lin" valueType="num">
                                      <p:cBhvr>
                                        <p:cTn id="23" dur="1000" fill="hold"/>
                                        <p:tgtEl>
                                          <p:spTgt spid="27652"/>
                                        </p:tgtEl>
                                        <p:attrNameLst>
                                          <p:attrName>ppt_w</p:attrName>
                                        </p:attrNameLst>
                                      </p:cBhvr>
                                      <p:tavLst>
                                        <p:tav tm="0">
                                          <p:val>
                                            <p:fltVal val="0"/>
                                          </p:val>
                                        </p:tav>
                                        <p:tav tm="100000">
                                          <p:val>
                                            <p:strVal val="#ppt_w"/>
                                          </p:val>
                                        </p:tav>
                                      </p:tavLst>
                                    </p:anim>
                                    <p:anim calcmode="lin" valueType="num">
                                      <p:cBhvr>
                                        <p:cTn id="24" dur="1000" fill="hold"/>
                                        <p:tgtEl>
                                          <p:spTgt spid="27652"/>
                                        </p:tgtEl>
                                        <p:attrNameLst>
                                          <p:attrName>ppt_h</p:attrName>
                                        </p:attrNameLst>
                                      </p:cBhvr>
                                      <p:tavLst>
                                        <p:tav tm="0">
                                          <p:val>
                                            <p:fltVal val="0"/>
                                          </p:val>
                                        </p:tav>
                                        <p:tav tm="100000">
                                          <p:val>
                                            <p:strVal val="#ppt_h"/>
                                          </p:val>
                                        </p:tav>
                                      </p:tavLst>
                                    </p:anim>
                                    <p:anim calcmode="lin" valueType="num">
                                      <p:cBhvr>
                                        <p:cTn id="25" dur="1000" fill="hold"/>
                                        <p:tgtEl>
                                          <p:spTgt spid="27652"/>
                                        </p:tgtEl>
                                        <p:attrNameLst>
                                          <p:attrName>style.rotation</p:attrName>
                                        </p:attrNameLst>
                                      </p:cBhvr>
                                      <p:tavLst>
                                        <p:tav tm="0">
                                          <p:val>
                                            <p:fltVal val="90"/>
                                          </p:val>
                                        </p:tav>
                                        <p:tav tm="100000">
                                          <p:val>
                                            <p:fltVal val="0"/>
                                          </p:val>
                                        </p:tav>
                                      </p:tavLst>
                                    </p:anim>
                                    <p:animEffect transition="in" filter="fade">
                                      <p:cBhvr>
                                        <p:cTn id="26"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9698" name="Picture 2" descr="F:\88150144778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204865"/>
            <a:ext cx="7200072" cy="201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592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chnology">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ustom Design">
      <a:majorFont>
        <a:latin typeface="Lucida Console"/>
        <a:ea typeface=""/>
        <a:cs typeface=""/>
      </a:majorFont>
      <a:minorFont>
        <a:latin typeface="Lucida Conso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technology</Template>
  <TotalTime>714</TotalTime>
  <Words>1730</Words>
  <Application>Microsoft Office PowerPoint</Application>
  <PresentationFormat>On-screen Show (4:3)</PresentationFormat>
  <Paragraphs>161</Paragraphs>
  <Slides>39</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Angsana New</vt:lpstr>
      <vt:lpstr>Arial</vt:lpstr>
      <vt:lpstr>Arial Black</vt:lpstr>
      <vt:lpstr>Calibri</vt:lpstr>
      <vt:lpstr>Calibri Light</vt:lpstr>
      <vt:lpstr>Lucida Console</vt:lpstr>
      <vt:lpstr>Wingdings</vt:lpstr>
      <vt:lpstr>technology</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A.G CHANDRAN</dc:creator>
  <cp:lastModifiedBy>DR NUKALA SRINIVASA RAO</cp:lastModifiedBy>
  <cp:revision>81</cp:revision>
  <cp:lastPrinted>2013-08-25T12:53:11Z</cp:lastPrinted>
  <dcterms:created xsi:type="dcterms:W3CDTF">2013-08-21T13:33:53Z</dcterms:created>
  <dcterms:modified xsi:type="dcterms:W3CDTF">2018-09-19T17:19:49Z</dcterms:modified>
</cp:coreProperties>
</file>