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4" r:id="rId4"/>
    <p:sldId id="285" r:id="rId5"/>
    <p:sldId id="259" r:id="rId6"/>
    <p:sldId id="291" r:id="rId7"/>
    <p:sldId id="258" r:id="rId8"/>
    <p:sldId id="292" r:id="rId9"/>
    <p:sldId id="287" r:id="rId10"/>
    <p:sldId id="294" r:id="rId11"/>
    <p:sldId id="335" r:id="rId12"/>
    <p:sldId id="272" r:id="rId13"/>
    <p:sldId id="327" r:id="rId14"/>
    <p:sldId id="328" r:id="rId15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400"/>
    <a:srgbClr val="241CBA"/>
    <a:srgbClr val="33CCFF"/>
    <a:srgbClr val="B48500"/>
    <a:srgbClr val="2A21DD"/>
    <a:srgbClr val="FF3333"/>
    <a:srgbClr val="0033CC"/>
    <a:srgbClr val="EE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615E36F-BE50-4160-98E9-C8207CE5983B}" type="datetimeFigureOut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84AD4E7-54CC-4A91-AFA3-56FE14BF4C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AB63E5-7C7A-4AB6-8A47-C79DBCFFF899}" type="datetimeFigureOut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8EE75E8-25D6-4288-BF0C-A602D5BAA7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163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42264C-3DAB-4AF9-BBBA-432ED0D5E65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3481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B2B9B-9208-4035-B152-1595FF2D28D6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3686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C2AE11-5B1C-4A30-A0F1-6DFA7C9FB2EA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3891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64F8C0-4370-4B18-9A96-DDBCBE53866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409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C5B806-40AD-494A-9C5F-5CF37B0BC0ED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430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3F720B-6CC6-46F6-8A10-3CD7F21063CF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1843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ABD97B-0FA5-4675-80D5-AA8292C796C0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204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24115F-7D33-4E35-B684-EBF96C10F64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225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3947B-3ADA-46DE-A3A4-F968BD2EB77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2457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103444-3E93-4986-88E5-8F0F0FB3191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266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C1696-983E-4E48-B1AA-15968E141B88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2867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1A4A9B-9B2E-4E0F-9D60-09A48146558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3072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84C0C-90AD-47A1-ABB7-087B4A1571DA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3277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7F4ADB-8429-4E9B-9F8E-18227EAFD7E8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CA28-D0BE-461D-BBCA-AC0B7F27EB2C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7B35-986A-4F35-80E6-972A19BC2F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0B71-FB4A-4F4E-91B0-025EC4BCA43F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04E3-E34B-4FDA-81F9-8E2170A20D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1311-B707-402C-9A2B-A57BAAA02711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E6D1-8D34-45FC-A3A1-C54F19FAFD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85FD-CBA9-4B72-9F5E-C194A8C72190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2B58-C357-4C45-B597-B284E3FA27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E993-BFF7-4DD3-AD53-A398620A72AB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C098-5AF8-4E2B-B78F-6D47BBAD4A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B4DF-D8C7-4905-B706-B890705FB080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688B-79E1-42AA-844E-6D5070076A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57AE-0267-4DAB-8145-2EF015865EC5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95B97-B794-44E5-82C1-A881D63295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B569-A248-4A4A-94A5-C537876166A0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472F-B4BD-4042-AABB-4A00A142A7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A156-19D3-4208-A978-F7496E5EDEF6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40F2-C155-4195-9D0E-3B24503054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B5EF-8941-4969-B8FF-F0494FBF8A5F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7FDF-8308-4719-BC65-259F57E339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02B2-154C-47D7-B430-6E4714491BD1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26FF-8A9D-4C98-8593-F7FF916B4CE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A46F5B-EFC9-4A50-94AC-D206D1250143}" type="datetime1">
              <a:rPr lang="ko-KR" altLang="en-US"/>
              <a:pPr>
                <a:defRPr/>
              </a:pPr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1B9A84-AC8A-4417-97D3-EFE4E2BAB9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  <a:ea typeface="맑은 고딕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  <a:ea typeface="맑은 고딕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  <a:ea typeface="맑은 고딕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  <a:ea typeface="맑은 고딕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1325" y="0"/>
            <a:ext cx="743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1325" y="1203325"/>
            <a:ext cx="5903913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5413" y="5784850"/>
            <a:ext cx="12731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090613" y="476250"/>
            <a:ext cx="741680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Entrance to EMI</a:t>
            </a:r>
            <a:endParaRPr lang="ko-KR" alt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588"/>
            <a:ext cx="17113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6350"/>
            <a:ext cx="6794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What is EMI Debugging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250825" y="981075"/>
            <a:ext cx="4968875" cy="2555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EMI Debugging is Difficult - 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Filter Design </a:t>
            </a:r>
            <a:endParaRPr lang="ko-KR" alt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2413" y="1554163"/>
            <a:ext cx="8597900" cy="446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to determine the noise is CM or DM, from the measured noise, total noise ???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47650" y="5373688"/>
            <a:ext cx="8597900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ko-KR" sz="160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How to be</a:t>
            </a:r>
            <a:r>
              <a:rPr lang="ko-KR" altLang="en-US" sz="160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sure the selected components are accurate &amp; exact size for the solution ???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57175" y="2814638"/>
            <a:ext cx="85979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ko-KR" sz="160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How to select the components ???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47650" y="4041775"/>
            <a:ext cx="85979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ko-KR" sz="160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How fast the components selection can be done ???</a:t>
            </a:r>
            <a:endParaRPr lang="en-US" altLang="ko-KR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1265238" y="2000250"/>
            <a:ext cx="5184775" cy="561975"/>
            <a:chOff x="1115616" y="2218857"/>
            <a:chExt cx="6200246" cy="648072"/>
          </a:xfrm>
        </p:grpSpPr>
        <p:sp>
          <p:nvSpPr>
            <p:cNvPr id="21" name="직사각형 20"/>
            <p:cNvSpPr/>
            <p:nvPr/>
          </p:nvSpPr>
          <p:spPr>
            <a:xfrm>
              <a:off x="1115616" y="2218857"/>
              <a:ext cx="2741321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>
                  <a:solidFill>
                    <a:srgbClr val="FF3333"/>
                  </a:solidFill>
                  <a:latin typeface="Arial" pitchFamily="34" charset="0"/>
                  <a:cs typeface="Arial" pitchFamily="34" charset="0"/>
                </a:rPr>
                <a:t>Experience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716922" y="2218857"/>
              <a:ext cx="259894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>
                  <a:solidFill>
                    <a:srgbClr val="FF3333"/>
                  </a:solidFill>
                  <a:latin typeface="Arial" pitchFamily="34" charset="0"/>
                  <a:cs typeface="Arial" pitchFamily="34" charset="0"/>
                </a:rPr>
                <a:t>Know-How</a:t>
              </a:r>
            </a:p>
          </p:txBody>
        </p:sp>
        <p:cxnSp>
          <p:nvCxnSpPr>
            <p:cNvPr id="24" name="직선 연결선 23"/>
            <p:cNvCxnSpPr/>
            <p:nvPr/>
          </p:nvCxnSpPr>
          <p:spPr>
            <a:xfrm rot="5400000">
              <a:off x="4103732" y="2421126"/>
              <a:ext cx="0" cy="360700"/>
            </a:xfrm>
            <a:prstGeom prst="line">
              <a:avLst/>
            </a:prstGeom>
            <a:ln w="2286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/>
          <p:cNvGrpSpPr>
            <a:grpSpLocks/>
          </p:cNvGrpSpPr>
          <p:nvPr/>
        </p:nvGrpSpPr>
        <p:grpSpPr bwMode="auto">
          <a:xfrm>
            <a:off x="1249363" y="4519613"/>
            <a:ext cx="5184775" cy="561975"/>
            <a:chOff x="1115616" y="2218856"/>
            <a:chExt cx="6200246" cy="648073"/>
          </a:xfrm>
        </p:grpSpPr>
        <p:sp>
          <p:nvSpPr>
            <p:cNvPr id="26" name="직사각형 25"/>
            <p:cNvSpPr/>
            <p:nvPr/>
          </p:nvSpPr>
          <p:spPr>
            <a:xfrm>
              <a:off x="1115616" y="2218856"/>
              <a:ext cx="2741321" cy="6480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>
                  <a:solidFill>
                    <a:srgbClr val="FF3333"/>
                  </a:solidFill>
                  <a:latin typeface="Arial" pitchFamily="34" charset="0"/>
                  <a:cs typeface="Arial" pitchFamily="34" charset="0"/>
                </a:rPr>
                <a:t>Experience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716922" y="2218856"/>
              <a:ext cx="2598940" cy="6480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>
                  <a:solidFill>
                    <a:srgbClr val="FF3333"/>
                  </a:solidFill>
                  <a:latin typeface="Arial" pitchFamily="34" charset="0"/>
                  <a:cs typeface="Arial" pitchFamily="34" charset="0"/>
                </a:rPr>
                <a:t>Know-How</a:t>
              </a:r>
            </a:p>
          </p:txBody>
        </p:sp>
        <p:cxnSp>
          <p:nvCxnSpPr>
            <p:cNvPr id="28" name="직선 연결선 27"/>
            <p:cNvCxnSpPr/>
            <p:nvPr/>
          </p:nvCxnSpPr>
          <p:spPr>
            <a:xfrm rot="5400000">
              <a:off x="4103732" y="2421124"/>
              <a:ext cx="0" cy="360700"/>
            </a:xfrm>
            <a:prstGeom prst="line">
              <a:avLst/>
            </a:prstGeom>
            <a:ln w="2286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1449388" y="3232150"/>
            <a:ext cx="4945062" cy="561975"/>
            <a:chOff x="1448807" y="3231671"/>
            <a:chExt cx="4945746" cy="562071"/>
          </a:xfrm>
        </p:grpSpPr>
        <p:sp>
          <p:nvSpPr>
            <p:cNvPr id="30" name="직사각형 29"/>
            <p:cNvSpPr/>
            <p:nvPr/>
          </p:nvSpPr>
          <p:spPr>
            <a:xfrm>
              <a:off x="4103474" y="3231671"/>
              <a:ext cx="2291079" cy="5620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>
                  <a:solidFill>
                    <a:srgbClr val="FF3333"/>
                  </a:solidFill>
                  <a:latin typeface="Arial" pitchFamily="34" charset="0"/>
                  <a:cs typeface="Arial" pitchFamily="34" charset="0"/>
                </a:rPr>
                <a:t>Experience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448807" y="3231671"/>
              <a:ext cx="2173588" cy="5620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>
                  <a:solidFill>
                    <a:srgbClr val="FF3333"/>
                  </a:solidFill>
                  <a:latin typeface="Arial" pitchFamily="34" charset="0"/>
                  <a:cs typeface="Arial" pitchFamily="34" charset="0"/>
                </a:rPr>
                <a:t>Know-How</a:t>
              </a:r>
            </a:p>
          </p:txBody>
        </p:sp>
        <p:cxnSp>
          <p:nvCxnSpPr>
            <p:cNvPr id="32" name="직선 연결선 31"/>
            <p:cNvCxnSpPr/>
            <p:nvPr/>
          </p:nvCxnSpPr>
          <p:spPr>
            <a:xfrm rot="5400000">
              <a:off x="3754176" y="3412682"/>
              <a:ext cx="0" cy="301667"/>
            </a:xfrm>
            <a:prstGeom prst="line">
              <a:avLst/>
            </a:prstGeom>
            <a:ln w="2286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그룹 36"/>
          <p:cNvGrpSpPr>
            <a:grpSpLocks/>
          </p:cNvGrpSpPr>
          <p:nvPr/>
        </p:nvGrpSpPr>
        <p:grpSpPr bwMode="auto">
          <a:xfrm>
            <a:off x="1409700" y="5859463"/>
            <a:ext cx="4945063" cy="561975"/>
            <a:chOff x="1448807" y="3231671"/>
            <a:chExt cx="4945746" cy="562071"/>
          </a:xfrm>
        </p:grpSpPr>
        <p:sp>
          <p:nvSpPr>
            <p:cNvPr id="38" name="직사각형 37"/>
            <p:cNvSpPr/>
            <p:nvPr/>
          </p:nvSpPr>
          <p:spPr>
            <a:xfrm>
              <a:off x="4103474" y="3231671"/>
              <a:ext cx="2291079" cy="5620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>
                  <a:solidFill>
                    <a:srgbClr val="FF3333"/>
                  </a:solidFill>
                  <a:latin typeface="Arial" pitchFamily="34" charset="0"/>
                  <a:cs typeface="Arial" pitchFamily="34" charset="0"/>
                </a:rPr>
                <a:t>Experience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448807" y="3231671"/>
              <a:ext cx="2173588" cy="5620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>
                  <a:solidFill>
                    <a:srgbClr val="FF3333"/>
                  </a:solidFill>
                  <a:latin typeface="Arial" pitchFamily="34" charset="0"/>
                  <a:cs typeface="Arial" pitchFamily="34" charset="0"/>
                </a:rPr>
                <a:t>Know-How</a:t>
              </a:r>
            </a:p>
          </p:txBody>
        </p:sp>
        <p:cxnSp>
          <p:nvCxnSpPr>
            <p:cNvPr id="40" name="직선 연결선 39"/>
            <p:cNvCxnSpPr/>
            <p:nvPr/>
          </p:nvCxnSpPr>
          <p:spPr>
            <a:xfrm rot="5400000">
              <a:off x="3754176" y="3412681"/>
              <a:ext cx="0" cy="301667"/>
            </a:xfrm>
            <a:prstGeom prst="line">
              <a:avLst/>
            </a:prstGeom>
            <a:ln w="2286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1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274638" y="1068388"/>
            <a:ext cx="6313487" cy="3603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 of  EMI Solution  = Debugging  = EMI Filter Design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" y="3117850"/>
            <a:ext cx="22971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직사각형 111"/>
          <p:cNvSpPr/>
          <p:nvPr/>
        </p:nvSpPr>
        <p:spPr>
          <a:xfrm>
            <a:off x="255588" y="1360488"/>
            <a:ext cx="8637587" cy="17811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Analysis and Measurement of Exact Noise by mode,  CM and DM</a:t>
            </a:r>
          </a:p>
          <a:p>
            <a:pPr marL="285750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EMI Solution = Debugging is finalized by EMI Filter (EMI Filter Design) </a:t>
            </a:r>
          </a:p>
          <a:p>
            <a:pPr marL="285750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Understanding more and more about the components being used on EMI Filter</a:t>
            </a:r>
          </a:p>
          <a:p>
            <a:pPr marL="285750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Design EMI Filter, using smaller Components and less Quantity </a:t>
            </a:r>
          </a:p>
        </p:txBody>
      </p:sp>
      <p:sp>
        <p:nvSpPr>
          <p:cNvPr id="113" name="줄무늬가 있는 오른쪽 화살표 112"/>
          <p:cNvSpPr>
            <a:spLocks noChangeAspect="1"/>
          </p:cNvSpPr>
          <p:nvPr/>
        </p:nvSpPr>
        <p:spPr>
          <a:xfrm rot="5400000">
            <a:off x="4131469" y="4509294"/>
            <a:ext cx="377825" cy="1871663"/>
          </a:xfrm>
          <a:prstGeom prst="stripedRightArrow">
            <a:avLst>
              <a:gd name="adj1" fmla="val 34857"/>
              <a:gd name="adj2" fmla="val 566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257175" y="4473575"/>
            <a:ext cx="86407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i="1" u="sng" dirty="0">
                <a:solidFill>
                  <a:srgbClr val="2A2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Successful EMI Debugging  = Good  &amp; Fast Filter Design</a:t>
            </a:r>
          </a:p>
        </p:txBody>
      </p:sp>
      <p:sp>
        <p:nvSpPr>
          <p:cNvPr id="115" name="직사각형 114"/>
          <p:cNvSpPr/>
          <p:nvPr/>
        </p:nvSpPr>
        <p:spPr>
          <a:xfrm>
            <a:off x="265113" y="5732463"/>
            <a:ext cx="8639175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i="1" u="sng" dirty="0">
                <a:solidFill>
                  <a:srgbClr val="2A2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COST SAVING = COMPETITIVENESS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What is EMI Debugging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그룹 3"/>
          <p:cNvGrpSpPr>
            <a:grpSpLocks/>
          </p:cNvGrpSpPr>
          <p:nvPr/>
        </p:nvGrpSpPr>
        <p:grpSpPr bwMode="auto">
          <a:xfrm flipH="1">
            <a:off x="3203575" y="3262313"/>
            <a:ext cx="5256213" cy="1031875"/>
            <a:chOff x="3554939" y="3140969"/>
            <a:chExt cx="5589061" cy="1032890"/>
          </a:xfrm>
        </p:grpSpPr>
        <p:pic>
          <p:nvPicPr>
            <p:cNvPr id="35850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71658" y="3223274"/>
              <a:ext cx="709666" cy="900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54939" y="3226715"/>
              <a:ext cx="544402" cy="82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73727" y="3214264"/>
              <a:ext cx="507460" cy="89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26467" y="3140969"/>
              <a:ext cx="977981" cy="103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덧셈 기호 1"/>
            <p:cNvSpPr>
              <a:spLocks noChangeAspect="1"/>
            </p:cNvSpPr>
            <p:nvPr/>
          </p:nvSpPr>
          <p:spPr>
            <a:xfrm>
              <a:off x="4314552" y="3390451"/>
              <a:ext cx="430448" cy="432225"/>
            </a:xfrm>
            <a:prstGeom prst="mathPlus">
              <a:avLst>
                <a:gd name="adj1" fmla="val 152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7" name="덧셈 기호 16"/>
            <p:cNvSpPr>
              <a:spLocks noChangeAspect="1"/>
            </p:cNvSpPr>
            <p:nvPr/>
          </p:nvSpPr>
          <p:spPr>
            <a:xfrm>
              <a:off x="5764568" y="3420644"/>
              <a:ext cx="432135" cy="432225"/>
            </a:xfrm>
            <a:prstGeom prst="mathPlus">
              <a:avLst>
                <a:gd name="adj1" fmla="val 152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8" name="덧셈 기호 17"/>
            <p:cNvSpPr>
              <a:spLocks noChangeAspect="1"/>
            </p:cNvSpPr>
            <p:nvPr/>
          </p:nvSpPr>
          <p:spPr>
            <a:xfrm>
              <a:off x="7135247" y="3444479"/>
              <a:ext cx="432135" cy="432225"/>
            </a:xfrm>
            <a:prstGeom prst="mathPlus">
              <a:avLst>
                <a:gd name="adj1" fmla="val 152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" name="등호 2"/>
            <p:cNvSpPr/>
            <p:nvPr/>
          </p:nvSpPr>
          <p:spPr>
            <a:xfrm>
              <a:off x="8610583" y="3511220"/>
              <a:ext cx="533417" cy="325758"/>
            </a:xfrm>
            <a:prstGeom prst="mathEqual">
              <a:avLst>
                <a:gd name="adj1" fmla="val 20770"/>
                <a:gd name="adj2" fmla="val 172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2" grpId="0" uiExpand="1" build="p"/>
      <p:bldP spid="114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1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Solution - EMCIS</a:t>
            </a:r>
            <a:endParaRPr lang="ko-KR" altLang="en-US" sz="3600" dirty="0">
              <a:solidFill>
                <a:srgbClr val="EE2D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2889250"/>
            <a:ext cx="9036050" cy="46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i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SELECT the components in exact size and performance, mode by mode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50825" y="5570538"/>
            <a:ext cx="8642350" cy="46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i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APPLY the selected components as “Primary” filter to EUT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50825" y="4251325"/>
            <a:ext cx="8642350" cy="46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i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SIMULATE  the performance of the components and the filter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50825" y="981075"/>
            <a:ext cx="5689600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Consideration to make EMI Debugging as EASY WORK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줄무늬가 있는 오른쪽 화살표 3"/>
          <p:cNvSpPr>
            <a:spLocks noChangeAspect="1"/>
          </p:cNvSpPr>
          <p:nvPr/>
        </p:nvSpPr>
        <p:spPr>
          <a:xfrm rot="5400000">
            <a:off x="4382294" y="2864644"/>
            <a:ext cx="379412" cy="1873250"/>
          </a:xfrm>
          <a:prstGeom prst="stripedRightArrow">
            <a:avLst>
              <a:gd name="adj1" fmla="val 34857"/>
              <a:gd name="adj2" fmla="val 566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1" name="줄무늬가 있는 오른쪽 화살표 20"/>
          <p:cNvSpPr>
            <a:spLocks noChangeAspect="1"/>
          </p:cNvSpPr>
          <p:nvPr/>
        </p:nvSpPr>
        <p:spPr>
          <a:xfrm rot="5400000">
            <a:off x="4388644" y="1516856"/>
            <a:ext cx="377825" cy="1871663"/>
          </a:xfrm>
          <a:prstGeom prst="stripedRightArrow">
            <a:avLst>
              <a:gd name="adj1" fmla="val 34857"/>
              <a:gd name="adj2" fmla="val 566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2" name="줄무늬가 있는 오른쪽 화살표 21"/>
          <p:cNvSpPr>
            <a:spLocks noChangeAspect="1"/>
          </p:cNvSpPr>
          <p:nvPr/>
        </p:nvSpPr>
        <p:spPr>
          <a:xfrm rot="5400000">
            <a:off x="4371975" y="4241801"/>
            <a:ext cx="377825" cy="1873250"/>
          </a:xfrm>
          <a:prstGeom prst="stripedRightArrow">
            <a:avLst>
              <a:gd name="adj1" fmla="val 34857"/>
              <a:gd name="adj2" fmla="val 566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0825" y="1557338"/>
            <a:ext cx="85693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i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MEASURE the noises by mode, CM and DM, respectively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9263"/>
            <a:ext cx="295116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196975"/>
            <a:ext cx="237648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933825"/>
            <a:ext cx="23764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81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Solution - EMCIS</a:t>
            </a:r>
            <a:endParaRPr lang="ko-KR" altLang="en-US" sz="3600" dirty="0">
              <a:solidFill>
                <a:srgbClr val="EE2D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39725" y="4884738"/>
            <a:ext cx="6338888" cy="135255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Measure each of noises, CM and DM, respectively </a:t>
            </a:r>
          </a:p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Select Components per each Mode, CM and DM, one by one</a:t>
            </a:r>
          </a:p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Apply selected components as “Primary” filter to EUT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981075"/>
            <a:ext cx="4968875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EMCIS Solution   ;  EA-2100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2682875" y="2039938"/>
            <a:ext cx="4121150" cy="2541587"/>
            <a:chOff x="2682928" y="2040065"/>
            <a:chExt cx="4121320" cy="2541063"/>
          </a:xfrm>
        </p:grpSpPr>
        <p:sp>
          <p:nvSpPr>
            <p:cNvPr id="14" name="직사각형 13"/>
            <p:cNvSpPr/>
            <p:nvPr/>
          </p:nvSpPr>
          <p:spPr>
            <a:xfrm>
              <a:off x="3321129" y="4220840"/>
              <a:ext cx="1466911" cy="360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EMI Analyzer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(EA-2100)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946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82928" y="2040065"/>
              <a:ext cx="4121320" cy="244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58975"/>
            <a:ext cx="29511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196975"/>
            <a:ext cx="237648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933825"/>
            <a:ext cx="23764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81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Solution - EMCIS</a:t>
            </a:r>
            <a:endParaRPr lang="ko-KR" altLang="en-US" sz="3600" dirty="0">
              <a:solidFill>
                <a:srgbClr val="EE2D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825" y="4652963"/>
            <a:ext cx="6481763" cy="1944687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Measure each of noises, CM and DM, respectively </a:t>
            </a:r>
          </a:p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Select Components per each Mode, CM and DM, one by one</a:t>
            </a:r>
          </a:p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Simulate the performance of the selected components and also the designed filter</a:t>
            </a:r>
          </a:p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6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Apply selected components as “Primary” filter to EUT</a:t>
            </a: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2735263" y="2185988"/>
            <a:ext cx="4225925" cy="2287587"/>
            <a:chOff x="2735795" y="2185559"/>
            <a:chExt cx="4225316" cy="2287313"/>
          </a:xfrm>
        </p:grpSpPr>
        <p:pic>
          <p:nvPicPr>
            <p:cNvPr id="41993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5795" y="2185559"/>
              <a:ext cx="4225316" cy="22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3094518" y="4060171"/>
              <a:ext cx="1466639" cy="360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EMI Analyzer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(EA-300)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50825" y="981075"/>
            <a:ext cx="4968875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EMCIS Solution   ;  EA-300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681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What is EMC/EMI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4638" y="1108075"/>
            <a:ext cx="3095625" cy="358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Classification of EMC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364163" y="1281113"/>
            <a:ext cx="3529012" cy="1779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  : Electro-Magnetic Interference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EMS : Electro-Magnetic Susceptibility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CE(RE) : Conducted(Radiated) Emission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CS(RS) : Conducted(Radiated) Susceptibility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CM : Common-Mode Component</a:t>
            </a:r>
          </a:p>
          <a:p>
            <a:pPr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DM : Differential-Mode Component</a:t>
            </a:r>
            <a:endParaRPr lang="ko-KR" altLang="en-US" sz="1200" b="1" dirty="0">
              <a:solidFill>
                <a:srgbClr val="2A21D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8" name="그룹 2057"/>
          <p:cNvGrpSpPr>
            <a:grpSpLocks/>
          </p:cNvGrpSpPr>
          <p:nvPr/>
        </p:nvGrpSpPr>
        <p:grpSpPr bwMode="auto">
          <a:xfrm>
            <a:off x="261938" y="2016125"/>
            <a:ext cx="4625975" cy="2401888"/>
            <a:chOff x="117125" y="1916831"/>
            <a:chExt cx="5058954" cy="2706038"/>
          </a:xfrm>
        </p:grpSpPr>
        <p:sp>
          <p:nvSpPr>
            <p:cNvPr id="15" name="직사각형 14"/>
            <p:cNvSpPr/>
            <p:nvPr/>
          </p:nvSpPr>
          <p:spPr>
            <a:xfrm>
              <a:off x="1535507" y="1916831"/>
              <a:ext cx="2645795" cy="516884"/>
            </a:xfrm>
            <a:prstGeom prst="rect">
              <a:avLst/>
            </a:prstGeom>
            <a:noFill/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EMC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(Electro-Magnetic Compatibility)</a:t>
              </a: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74058" y="2798574"/>
              <a:ext cx="1637128" cy="4578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EMI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(Emission)</a:t>
              </a:r>
              <a:endParaRPr lang="ko-KR" alt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236871" y="2798574"/>
              <a:ext cx="1637129" cy="457862"/>
            </a:xfrm>
            <a:prstGeom prst="rect">
              <a:avLst/>
            </a:prstGeom>
            <a:noFill/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EMS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(Immunity)</a:t>
              </a: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92813" y="3619506"/>
              <a:ext cx="776030" cy="3129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CE</a:t>
              </a: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014666" y="3619506"/>
              <a:ext cx="776031" cy="312992"/>
            </a:xfrm>
            <a:prstGeom prst="rect">
              <a:avLst/>
            </a:prstGeom>
            <a:noFill/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17125" y="4309877"/>
              <a:ext cx="718740" cy="3129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CM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195234" y="4290203"/>
              <a:ext cx="718740" cy="31299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DM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969513" y="3619506"/>
              <a:ext cx="776031" cy="312992"/>
            </a:xfrm>
            <a:prstGeom prst="rect">
              <a:avLst/>
            </a:prstGeom>
            <a:noFill/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CS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400048" y="3619506"/>
              <a:ext cx="776031" cy="312992"/>
            </a:xfrm>
            <a:prstGeom prst="rect">
              <a:avLst/>
            </a:prstGeom>
            <a:noFill/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RS</a:t>
              </a:r>
            </a:p>
          </p:txBody>
        </p:sp>
        <p:grpSp>
          <p:nvGrpSpPr>
            <p:cNvPr id="17438" name="그룹 9"/>
            <p:cNvGrpSpPr>
              <a:grpSpLocks/>
            </p:cNvGrpSpPr>
            <p:nvPr/>
          </p:nvGrpSpPr>
          <p:grpSpPr bwMode="auto">
            <a:xfrm>
              <a:off x="1680528" y="2433113"/>
              <a:ext cx="2379763" cy="355457"/>
              <a:chOff x="1986204" y="4045631"/>
              <a:chExt cx="1044000" cy="355457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1991129" y="4221508"/>
                <a:ext cx="0" cy="178852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025408" y="4221508"/>
                <a:ext cx="0" cy="178852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 rot="5400000">
                <a:off x="2508269" y="3699798"/>
                <a:ext cx="0" cy="1043419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>
                <a:off x="2501414" y="4046233"/>
                <a:ext cx="0" cy="178852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39" name="그룹 37"/>
            <p:cNvGrpSpPr>
              <a:grpSpLocks/>
            </p:cNvGrpSpPr>
            <p:nvPr/>
          </p:nvGrpSpPr>
          <p:grpSpPr bwMode="auto">
            <a:xfrm>
              <a:off x="971600" y="3264662"/>
              <a:ext cx="1440160" cy="355457"/>
              <a:chOff x="1986204" y="4045631"/>
              <a:chExt cx="1044000" cy="355457"/>
            </a:xfrm>
          </p:grpSpPr>
          <p:cxnSp>
            <p:nvCxnSpPr>
              <p:cNvPr id="39" name="직선 연결선 38"/>
              <p:cNvCxnSpPr/>
              <p:nvPr/>
            </p:nvCxnSpPr>
            <p:spPr>
              <a:xfrm>
                <a:off x="1991006" y="4221623"/>
                <a:ext cx="0" cy="178852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>
                <a:off x="3025511" y="4221623"/>
                <a:ext cx="0" cy="178852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 rot="5400000">
                <a:off x="2508259" y="3699336"/>
                <a:ext cx="0" cy="1044573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>
                <a:off x="2500707" y="4046348"/>
                <a:ext cx="0" cy="178852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40" name="그룹 42"/>
            <p:cNvGrpSpPr>
              <a:grpSpLocks/>
            </p:cNvGrpSpPr>
            <p:nvPr/>
          </p:nvGrpSpPr>
          <p:grpSpPr bwMode="auto">
            <a:xfrm>
              <a:off x="3352299" y="3256405"/>
              <a:ext cx="1440160" cy="355457"/>
              <a:chOff x="1986204" y="4045631"/>
              <a:chExt cx="1044000" cy="355457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1990624" y="4220938"/>
                <a:ext cx="0" cy="180640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>
                <a:off x="3025129" y="4220938"/>
                <a:ext cx="0" cy="180640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 rot="5400000">
                <a:off x="2507877" y="3698651"/>
                <a:ext cx="0" cy="1044573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/>
              <p:cNvCxnSpPr/>
              <p:nvPr/>
            </p:nvCxnSpPr>
            <p:spPr>
              <a:xfrm>
                <a:off x="2500326" y="4045663"/>
                <a:ext cx="0" cy="180640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41" name="그룹 47"/>
            <p:cNvGrpSpPr>
              <a:grpSpLocks/>
            </p:cNvGrpSpPr>
            <p:nvPr/>
          </p:nvGrpSpPr>
          <p:grpSpPr bwMode="auto">
            <a:xfrm>
              <a:off x="467544" y="3946446"/>
              <a:ext cx="1086650" cy="355457"/>
              <a:chOff x="1986204" y="4045631"/>
              <a:chExt cx="1044000" cy="355457"/>
            </a:xfrm>
          </p:grpSpPr>
          <p:cxnSp>
            <p:nvCxnSpPr>
              <p:cNvPr id="49" name="직선 연결선 48"/>
              <p:cNvCxnSpPr/>
              <p:nvPr/>
            </p:nvCxnSpPr>
            <p:spPr>
              <a:xfrm>
                <a:off x="1991467" y="4221267"/>
                <a:ext cx="0" cy="180640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>
                <a:off x="3025594" y="4221267"/>
                <a:ext cx="0" cy="180640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 rot="5400000">
                <a:off x="2508531" y="3699199"/>
                <a:ext cx="0" cy="1044134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2501858" y="4045992"/>
                <a:ext cx="0" cy="180640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직사각형 81"/>
          <p:cNvSpPr/>
          <p:nvPr/>
        </p:nvSpPr>
        <p:spPr>
          <a:xfrm>
            <a:off x="241300" y="5207000"/>
            <a:ext cx="7837488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EMC has verified / classified by its characteristics and the co-relation with EUT</a:t>
            </a:r>
          </a:p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presentation is concentrated on CE of EMI, especially for CM and DM in CE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4554538" y="3659188"/>
            <a:ext cx="4108450" cy="1490662"/>
            <a:chOff x="4555202" y="3659316"/>
            <a:chExt cx="4108445" cy="1489905"/>
          </a:xfrm>
        </p:grpSpPr>
        <p:pic>
          <p:nvPicPr>
            <p:cNvPr id="17417" name="Picture 2"/>
            <p:cNvPicPr>
              <a:picLocks noChangeAspect="1" noChangeArrowheads="1"/>
            </p:cNvPicPr>
            <p:nvPr/>
          </p:nvPicPr>
          <p:blipFill>
            <a:blip r:embed="rId4"/>
            <a:srcRect l="15572" t="12619" r="12502" b="15379"/>
            <a:stretch>
              <a:fillRect/>
            </a:stretch>
          </p:blipFill>
          <p:spPr bwMode="auto">
            <a:xfrm>
              <a:off x="6215351" y="3730540"/>
              <a:ext cx="1470675" cy="141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6" name="직선 연결선 95"/>
            <p:cNvCxnSpPr/>
            <p:nvPr/>
          </p:nvCxnSpPr>
          <p:spPr>
            <a:xfrm>
              <a:off x="5387051" y="4562144"/>
              <a:ext cx="1044574" cy="0"/>
            </a:xfrm>
            <a:prstGeom prst="line">
              <a:avLst/>
            </a:prstGeom>
            <a:ln w="63500">
              <a:solidFill>
                <a:schemeClr val="bg1">
                  <a:lumMod val="65000"/>
                  <a:alpha val="9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7560335" y="4401889"/>
              <a:ext cx="1042987" cy="0"/>
            </a:xfrm>
            <a:prstGeom prst="line">
              <a:avLst/>
            </a:prstGeom>
            <a:ln w="63500">
              <a:solidFill>
                <a:schemeClr val="bg1">
                  <a:lumMod val="65000"/>
                  <a:alpha val="9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구부러진 연결선 98"/>
            <p:cNvCxnSpPr/>
            <p:nvPr/>
          </p:nvCxnSpPr>
          <p:spPr>
            <a:xfrm rot="10800000">
              <a:off x="5568026" y="3802118"/>
              <a:ext cx="647699" cy="552169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구부러진 연결선 99"/>
            <p:cNvCxnSpPr/>
            <p:nvPr/>
          </p:nvCxnSpPr>
          <p:spPr>
            <a:xfrm flipV="1">
              <a:off x="7865135" y="3810051"/>
              <a:ext cx="654049" cy="544236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구부러진 연결선 100"/>
            <p:cNvCxnSpPr/>
            <p:nvPr/>
          </p:nvCxnSpPr>
          <p:spPr>
            <a:xfrm rot="10800000">
              <a:off x="6626886" y="3659316"/>
              <a:ext cx="414337" cy="376046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5350538" y="4398715"/>
              <a:ext cx="1044574" cy="0"/>
            </a:xfrm>
            <a:prstGeom prst="line">
              <a:avLst/>
            </a:prstGeom>
            <a:ln w="63500">
              <a:solidFill>
                <a:schemeClr val="bg1">
                  <a:lumMod val="65000"/>
                  <a:alpha val="9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>
              <a:off x="7619073" y="4549451"/>
              <a:ext cx="1044574" cy="0"/>
            </a:xfrm>
            <a:prstGeom prst="line">
              <a:avLst/>
            </a:prstGeom>
            <a:ln w="63500">
              <a:solidFill>
                <a:schemeClr val="bg1">
                  <a:lumMod val="65000"/>
                  <a:alpha val="9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화살표 연결선 105"/>
            <p:cNvCxnSpPr/>
            <p:nvPr/>
          </p:nvCxnSpPr>
          <p:spPr>
            <a:xfrm>
              <a:off x="4923502" y="4498677"/>
              <a:ext cx="1008061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직사각형 107"/>
            <p:cNvSpPr/>
            <p:nvPr/>
          </p:nvSpPr>
          <p:spPr>
            <a:xfrm>
              <a:off x="4555202" y="4354288"/>
              <a:ext cx="430211" cy="31257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CE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7831798" y="3722784"/>
              <a:ext cx="493711" cy="31257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011061" y="4836643"/>
              <a:ext cx="944562" cy="31257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EUT(DUT)</a:t>
              </a:r>
            </a:p>
          </p:txBody>
        </p:sp>
      </p:grpSp>
      <p:sp>
        <p:nvSpPr>
          <p:cNvPr id="115" name="직사각형 114"/>
          <p:cNvSpPr/>
          <p:nvPr/>
        </p:nvSpPr>
        <p:spPr>
          <a:xfrm>
            <a:off x="5610225" y="6156325"/>
            <a:ext cx="3257550" cy="227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EUT(DUT) = Equipment Under Test (Device Under Test)</a:t>
            </a:r>
            <a:endParaRPr lang="ko-KR" alt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82" grpId="0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4288"/>
            <a:ext cx="6810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What is EMI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4638" y="1108075"/>
            <a:ext cx="3095625" cy="358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Classification of EMI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160338" y="3770313"/>
            <a:ext cx="8428037" cy="735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Classification of EMC is done by frequency range</a:t>
            </a:r>
          </a:p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range is being changed by introducing new EUT, day by day</a:t>
            </a: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23850" y="1557338"/>
            <a:ext cx="8380413" cy="2122487"/>
            <a:chOff x="323528" y="1556792"/>
            <a:chExt cx="8381269" cy="2123287"/>
          </a:xfrm>
        </p:grpSpPr>
        <p:sp>
          <p:nvSpPr>
            <p:cNvPr id="16" name="직사각형 15"/>
            <p:cNvSpPr/>
            <p:nvPr/>
          </p:nvSpPr>
          <p:spPr>
            <a:xfrm>
              <a:off x="1387262" y="2292081"/>
              <a:ext cx="949422" cy="4271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336684" y="2292081"/>
              <a:ext cx="328647" cy="425610"/>
            </a:xfrm>
            <a:prstGeom prst="rect">
              <a:avLst/>
            </a:prstGeom>
            <a:solidFill>
              <a:srgbClr val="9B9B9B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351427" y="2292081"/>
              <a:ext cx="2175097" cy="427199"/>
            </a:xfrm>
            <a:prstGeom prst="rect">
              <a:avLst/>
            </a:prstGeom>
            <a:solidFill>
              <a:srgbClr val="CC66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910963" y="2292081"/>
              <a:ext cx="476299" cy="425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직선 연결선 27"/>
            <p:cNvCxnSpPr/>
            <p:nvPr/>
          </p:nvCxnSpPr>
          <p:spPr>
            <a:xfrm flipH="1">
              <a:off x="915726" y="1682251"/>
              <a:ext cx="3175" cy="390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 flipH="1">
              <a:off x="3402005" y="1666370"/>
              <a:ext cx="3175" cy="390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H="1">
              <a:off x="4370479" y="1674311"/>
              <a:ext cx="3175" cy="390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직사각형 64"/>
            <p:cNvSpPr/>
            <p:nvPr/>
          </p:nvSpPr>
          <p:spPr>
            <a:xfrm>
              <a:off x="2665330" y="2292081"/>
              <a:ext cx="725561" cy="425610"/>
            </a:xfrm>
            <a:prstGeom prst="rect">
              <a:avLst/>
            </a:prstGeom>
            <a:solidFill>
              <a:srgbClr val="5F5F5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390891" y="2292081"/>
              <a:ext cx="960536" cy="4271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6526525" y="2290493"/>
              <a:ext cx="1655931" cy="4256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8" name="직선 연결선 67"/>
            <p:cNvCxnSpPr/>
            <p:nvPr/>
          </p:nvCxnSpPr>
          <p:spPr>
            <a:xfrm rot="5400000" flipH="1">
              <a:off x="8416635" y="2462871"/>
              <a:ext cx="3176" cy="503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rot="5400000" flipH="1">
              <a:off x="664875" y="2055519"/>
              <a:ext cx="4764" cy="4683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rot="5400000" flipH="1">
              <a:off x="687102" y="2487482"/>
              <a:ext cx="4764" cy="4683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rot="5400000" flipH="1">
              <a:off x="8427749" y="2042025"/>
              <a:ext cx="3176" cy="5032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 flipH="1">
              <a:off x="1387262" y="2820918"/>
              <a:ext cx="4763" cy="390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flipH="1">
              <a:off x="2331921" y="2820918"/>
              <a:ext cx="4762" cy="390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직사각형 73"/>
            <p:cNvSpPr/>
            <p:nvPr/>
          </p:nvSpPr>
          <p:spPr>
            <a:xfrm>
              <a:off x="642649" y="2112626"/>
              <a:ext cx="522340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16Hz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1125298" y="2112626"/>
              <a:ext cx="522340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60Hz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1995337" y="2098333"/>
              <a:ext cx="666818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2.4KHz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3057482" y="2093569"/>
              <a:ext cx="666818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20KHz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4037070" y="2093569"/>
              <a:ext cx="760490" cy="201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150KHz</a:t>
              </a:r>
              <a:endParaRPr lang="ko-KR" alt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6153423" y="2093569"/>
              <a:ext cx="666818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30MHz</a:t>
              </a:r>
              <a:endParaRPr lang="ko-KR" alt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7005998" y="2087217"/>
              <a:ext cx="730325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300MHz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7817293" y="2072923"/>
              <a:ext cx="730325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1GHz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1407902" y="3011490"/>
              <a:ext cx="916081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Harmonics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4" name="직선 연결선 83"/>
            <p:cNvCxnSpPr/>
            <p:nvPr/>
          </p:nvCxnSpPr>
          <p:spPr>
            <a:xfrm rot="5400000" flipH="1">
              <a:off x="1864354" y="2513755"/>
              <a:ext cx="3176" cy="973236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rot="5400000" flipH="1">
              <a:off x="915725" y="2509785"/>
              <a:ext cx="4765" cy="973237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직사각형 85"/>
            <p:cNvSpPr/>
            <p:nvPr/>
          </p:nvSpPr>
          <p:spPr>
            <a:xfrm>
              <a:off x="323528" y="3014666"/>
              <a:ext cx="1162169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Sub Harmonics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7" name="직선 연결선 86"/>
            <p:cNvCxnSpPr/>
            <p:nvPr/>
          </p:nvCxnSpPr>
          <p:spPr>
            <a:xfrm rot="5400000" flipH="1">
              <a:off x="2162040" y="699560"/>
              <a:ext cx="3176" cy="2483104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flipH="1">
              <a:off x="4373655" y="1931583"/>
              <a:ext cx="2140169" cy="3176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직사각형 88"/>
            <p:cNvSpPr/>
            <p:nvPr/>
          </p:nvSpPr>
          <p:spPr>
            <a:xfrm>
              <a:off x="1522213" y="1739423"/>
              <a:ext cx="1259016" cy="2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Acoustic Noise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0" name="직선 연결선 89"/>
            <p:cNvCxnSpPr/>
            <p:nvPr/>
          </p:nvCxnSpPr>
          <p:spPr>
            <a:xfrm flipH="1">
              <a:off x="6513823" y="1666370"/>
              <a:ext cx="3175" cy="390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 flipH="1">
              <a:off x="7353696" y="2284141"/>
              <a:ext cx="4763" cy="425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 flipH="1">
              <a:off x="7352109" y="1674311"/>
              <a:ext cx="4762" cy="390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 flipH="1">
              <a:off x="6526525" y="2820918"/>
              <a:ext cx="3175" cy="390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 flipH="1">
              <a:off x="6559865" y="2990844"/>
              <a:ext cx="214493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 flipH="1">
              <a:off x="6526525" y="1931583"/>
              <a:ext cx="82558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직사각형 97"/>
            <p:cNvSpPr/>
            <p:nvPr/>
          </p:nvSpPr>
          <p:spPr>
            <a:xfrm>
              <a:off x="4373655" y="1571084"/>
              <a:ext cx="2152870" cy="335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Conducted RF Disturbance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(CE)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6467781" y="1556792"/>
              <a:ext cx="974825" cy="335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Power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Disturbance</a:t>
              </a:r>
              <a:endParaRPr lang="ko-KR" altLang="en-US" sz="10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6626547" y="3043252"/>
              <a:ext cx="1867091" cy="335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Radiated Disturbance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(RE)</a:t>
              </a:r>
              <a:endParaRPr lang="ko-KR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503" name="그룹 4"/>
            <p:cNvGrpSpPr>
              <a:grpSpLocks/>
            </p:cNvGrpSpPr>
            <p:nvPr/>
          </p:nvGrpSpPr>
          <p:grpSpPr bwMode="auto">
            <a:xfrm>
              <a:off x="1684278" y="3144560"/>
              <a:ext cx="4856180" cy="535519"/>
              <a:chOff x="1691872" y="3213996"/>
              <a:chExt cx="4856180" cy="535519"/>
            </a:xfrm>
          </p:grpSpPr>
          <p:sp>
            <p:nvSpPr>
              <p:cNvPr id="101" name="직사각형 100"/>
              <p:cNvSpPr/>
              <p:nvPr/>
            </p:nvSpPr>
            <p:spPr>
              <a:xfrm>
                <a:off x="1691749" y="3549415"/>
                <a:ext cx="666818" cy="2001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050" dirty="0">
                    <a:solidFill>
                      <a:srgbClr val="666633"/>
                    </a:solidFill>
                    <a:latin typeface="Arial" pitchFamily="34" charset="0"/>
                    <a:cs typeface="Arial" pitchFamily="34" charset="0"/>
                  </a:rPr>
                  <a:t>9KHz</a:t>
                </a:r>
                <a:endParaRPr lang="ko-KR" altLang="en-US" sz="1050" dirty="0">
                  <a:solidFill>
                    <a:srgbClr val="6666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9505" name="그룹 2"/>
              <p:cNvGrpSpPr>
                <a:grpSpLocks/>
              </p:cNvGrpSpPr>
              <p:nvPr/>
            </p:nvGrpSpPr>
            <p:grpSpPr bwMode="auto">
              <a:xfrm>
                <a:off x="1991801" y="3213996"/>
                <a:ext cx="4556251" cy="507223"/>
                <a:chOff x="2122456" y="3667709"/>
                <a:chExt cx="4556251" cy="513854"/>
              </a:xfrm>
            </p:grpSpPr>
            <p:cxnSp>
              <p:nvCxnSpPr>
                <p:cNvPr id="97" name="직선 연결선 96"/>
                <p:cNvCxnSpPr/>
                <p:nvPr/>
              </p:nvCxnSpPr>
              <p:spPr>
                <a:xfrm flipH="1">
                  <a:off x="2122472" y="3668043"/>
                  <a:ext cx="4763" cy="3957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직선 연결선 98"/>
                <p:cNvCxnSpPr/>
                <p:nvPr/>
              </p:nvCxnSpPr>
              <p:spPr>
                <a:xfrm flipH="1">
                  <a:off x="2143112" y="3865933"/>
                  <a:ext cx="4535950" cy="3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99"/>
                <p:cNvCxnSpPr/>
                <p:nvPr/>
              </p:nvCxnSpPr>
              <p:spPr>
                <a:xfrm flipH="1">
                  <a:off x="6661598" y="3713092"/>
                  <a:ext cx="3175" cy="3957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직사각형 102"/>
                <p:cNvSpPr/>
                <p:nvPr/>
              </p:nvSpPr>
              <p:spPr>
                <a:xfrm>
                  <a:off x="3787930" y="3869150"/>
                  <a:ext cx="1203448" cy="31211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>
                      <a:solidFill>
                        <a:srgbClr val="666633"/>
                      </a:solidFill>
                      <a:latin typeface="Arial" pitchFamily="34" charset="0"/>
                      <a:cs typeface="Arial" pitchFamily="34" charset="0"/>
                    </a:rPr>
                    <a:t>Lighting device</a:t>
                  </a:r>
                </a:p>
              </p:txBody>
            </p:sp>
          </p:grpSp>
        </p:grpSp>
      </p:grpSp>
      <p:sp>
        <p:nvSpPr>
          <p:cNvPr id="55" name="직사각형 54"/>
          <p:cNvSpPr/>
          <p:nvPr/>
        </p:nvSpPr>
        <p:spPr>
          <a:xfrm>
            <a:off x="155575" y="4422775"/>
            <a:ext cx="8429625" cy="2386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World-wide and/or each country has the regulation/standard of EMC/EMI related and any of EUT has controlled by such regulation/standard</a:t>
            </a:r>
          </a:p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familiar regulation/standard are </a:t>
            </a:r>
          </a:p>
          <a:p>
            <a:pPr marL="742950" lvl="1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CISPR(The International Special Committee On Radio Interference)</a:t>
            </a:r>
          </a:p>
          <a:p>
            <a:pPr marL="742950" lvl="1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(European Norm)</a:t>
            </a:r>
          </a:p>
          <a:p>
            <a:pPr marL="742950" lvl="1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FCC (Federal Communications Commission)</a:t>
            </a:r>
          </a:p>
          <a:p>
            <a:pPr marL="742950" lvl="1" indent="-2857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IEC (International </a:t>
            </a:r>
            <a:r>
              <a:rPr lang="en-US" altLang="ko-KR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Electrotechnical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Commission) 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2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1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What CE and CM / DM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63" name="그룹 2062"/>
          <p:cNvGrpSpPr>
            <a:grpSpLocks/>
          </p:cNvGrpSpPr>
          <p:nvPr/>
        </p:nvGrpSpPr>
        <p:grpSpPr bwMode="auto">
          <a:xfrm>
            <a:off x="377825" y="1033463"/>
            <a:ext cx="2673350" cy="1609725"/>
            <a:chOff x="378282" y="1124744"/>
            <a:chExt cx="2673350" cy="1823416"/>
          </a:xfrm>
        </p:grpSpPr>
        <p:sp>
          <p:nvSpPr>
            <p:cNvPr id="9" name="직사각형 8"/>
            <p:cNvSpPr/>
            <p:nvPr/>
          </p:nvSpPr>
          <p:spPr>
            <a:xfrm>
              <a:off x="1135520" y="1124744"/>
              <a:ext cx="1636712" cy="4567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EMI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(Emission)</a:t>
              </a:r>
              <a:endParaRPr lang="ko-KR" alt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854532" y="1944742"/>
              <a:ext cx="774700" cy="3128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CE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75345" y="1944742"/>
              <a:ext cx="776287" cy="312894"/>
            </a:xfrm>
            <a:prstGeom prst="rect">
              <a:avLst/>
            </a:prstGeom>
            <a:noFill/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282" y="2635266"/>
              <a:ext cx="719138" cy="3128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CM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456195" y="2615485"/>
              <a:ext cx="719137" cy="3128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DM</a:t>
              </a:r>
            </a:p>
          </p:txBody>
        </p:sp>
        <p:grpSp>
          <p:nvGrpSpPr>
            <p:cNvPr id="21595" name="그룹 18"/>
            <p:cNvGrpSpPr>
              <a:grpSpLocks/>
            </p:cNvGrpSpPr>
            <p:nvPr/>
          </p:nvGrpSpPr>
          <p:grpSpPr bwMode="auto">
            <a:xfrm>
              <a:off x="1232757" y="1589953"/>
              <a:ext cx="1440160" cy="355457"/>
              <a:chOff x="1986204" y="4045631"/>
              <a:chExt cx="1044000" cy="355457"/>
            </a:xfrm>
          </p:grpSpPr>
          <p:cxnSp>
            <p:nvCxnSpPr>
              <p:cNvPr id="30" name="직선 연결선 29"/>
              <p:cNvCxnSpPr/>
              <p:nvPr/>
            </p:nvCxnSpPr>
            <p:spPr>
              <a:xfrm>
                <a:off x="1990517" y="4220596"/>
                <a:ext cx="0" cy="179824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3025095" y="4220596"/>
                <a:ext cx="0" cy="179824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 rot="5400000">
                <a:off x="2507807" y="3698703"/>
                <a:ext cx="0" cy="1043785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2500326" y="4046166"/>
                <a:ext cx="0" cy="179824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96" name="그룹 20"/>
            <p:cNvGrpSpPr>
              <a:grpSpLocks/>
            </p:cNvGrpSpPr>
            <p:nvPr/>
          </p:nvGrpSpPr>
          <p:grpSpPr bwMode="auto">
            <a:xfrm>
              <a:off x="728701" y="2271737"/>
              <a:ext cx="1086650" cy="355457"/>
              <a:chOff x="1986204" y="4045631"/>
              <a:chExt cx="1044000" cy="355457"/>
            </a:xfrm>
          </p:grpSpPr>
          <p:cxnSp>
            <p:nvCxnSpPr>
              <p:cNvPr id="22" name="직선 연결선 21"/>
              <p:cNvCxnSpPr/>
              <p:nvPr/>
            </p:nvCxnSpPr>
            <p:spPr>
              <a:xfrm>
                <a:off x="1991182" y="4222143"/>
                <a:ext cx="0" cy="179824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>
                <a:off x="3025262" y="4222143"/>
                <a:ext cx="0" cy="179824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 rot="5400000">
                <a:off x="2508222" y="3700527"/>
                <a:ext cx="0" cy="1043231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2500596" y="4045915"/>
                <a:ext cx="0" cy="179824"/>
              </a:xfrm>
              <a:prstGeom prst="line">
                <a:avLst/>
              </a:prstGeom>
              <a:ln w="127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직사각형 71"/>
          <p:cNvSpPr/>
          <p:nvPr/>
        </p:nvSpPr>
        <p:spPr>
          <a:xfrm>
            <a:off x="254000" y="4000500"/>
            <a:ext cx="4621213" cy="26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ko-KR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 -- Noise moved through the line(s) to EUT</a:t>
            </a:r>
          </a:p>
        </p:txBody>
      </p:sp>
      <p:grpSp>
        <p:nvGrpSpPr>
          <p:cNvPr id="2069" name="그룹 2068"/>
          <p:cNvGrpSpPr>
            <a:grpSpLocks/>
          </p:cNvGrpSpPr>
          <p:nvPr/>
        </p:nvGrpSpPr>
        <p:grpSpPr bwMode="auto">
          <a:xfrm>
            <a:off x="1265238" y="2782888"/>
            <a:ext cx="7100887" cy="1217612"/>
            <a:chOff x="918074" y="4757740"/>
            <a:chExt cx="7833291" cy="1319342"/>
          </a:xfrm>
        </p:grpSpPr>
        <p:sp>
          <p:nvSpPr>
            <p:cNvPr id="82" name="직사각형 81"/>
            <p:cNvSpPr/>
            <p:nvPr/>
          </p:nvSpPr>
          <p:spPr>
            <a:xfrm>
              <a:off x="2175464" y="5438913"/>
              <a:ext cx="2329148" cy="431753"/>
            </a:xfrm>
            <a:prstGeom prst="rect">
              <a:avLst/>
            </a:prstGeom>
            <a:solidFill>
              <a:srgbClr val="CC66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6003672" y="5437192"/>
              <a:ext cx="1483299" cy="4317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1" name="직선 연결선 90"/>
            <p:cNvCxnSpPr/>
            <p:nvPr/>
          </p:nvCxnSpPr>
          <p:spPr>
            <a:xfrm rot="5400000" flipH="1">
              <a:off x="1545923" y="4811064"/>
              <a:ext cx="3440" cy="1259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 rot="5400000" flipH="1">
              <a:off x="1555555" y="5235060"/>
              <a:ext cx="3440" cy="12608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직사각형 95"/>
            <p:cNvSpPr/>
            <p:nvPr/>
          </p:nvSpPr>
          <p:spPr>
            <a:xfrm>
              <a:off x="1164998" y="5217015"/>
              <a:ext cx="656715" cy="225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9KHz</a:t>
              </a:r>
              <a:endParaRPr lang="ko-KR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1923285" y="5256579"/>
              <a:ext cx="772296" cy="177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150KHz</a:t>
              </a:r>
              <a:endParaRPr lang="ko-KR" alt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4124592" y="5244537"/>
              <a:ext cx="873869" cy="1892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30MHz</a:t>
              </a:r>
              <a:endParaRPr lang="ko-KR" alt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7010634" y="5235937"/>
              <a:ext cx="807322" cy="184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1.1GHz</a:t>
              </a:r>
              <a:endParaRPr lang="ko-KR" alt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0" name="직선 연결선 109"/>
            <p:cNvCxnSpPr/>
            <p:nvPr/>
          </p:nvCxnSpPr>
          <p:spPr>
            <a:xfrm flipH="1">
              <a:off x="2173712" y="5156811"/>
              <a:ext cx="2339655" cy="3440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 flipH="1">
              <a:off x="4499357" y="4871269"/>
              <a:ext cx="3502" cy="3956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 flipH="1">
              <a:off x="7486971" y="4867829"/>
              <a:ext cx="3502" cy="3956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 flipH="1">
              <a:off x="4508114" y="5160251"/>
              <a:ext cx="29893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직사각형 117"/>
            <p:cNvSpPr/>
            <p:nvPr/>
          </p:nvSpPr>
          <p:spPr>
            <a:xfrm>
              <a:off x="2187722" y="4757740"/>
              <a:ext cx="2472749" cy="338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Conducted Disturbance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(CE)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5142062" y="4804183"/>
              <a:ext cx="1868571" cy="340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Radiated Disturbance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(RE)</a:t>
              </a:r>
              <a:endParaRPr lang="ko-KR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1" name="직선 연결선 120"/>
            <p:cNvCxnSpPr/>
            <p:nvPr/>
          </p:nvCxnSpPr>
          <p:spPr>
            <a:xfrm flipH="1">
              <a:off x="1452201" y="5442353"/>
              <a:ext cx="3502" cy="4317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 rot="5400000" flipH="1">
              <a:off x="8109582" y="4805887"/>
              <a:ext cx="5161" cy="12608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 rot="5400000" flipH="1">
              <a:off x="8120074" y="5230776"/>
              <a:ext cx="3440" cy="1259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>
            <a:xfrm flipH="1">
              <a:off x="2164956" y="4872988"/>
              <a:ext cx="5253" cy="3956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직사각형 124"/>
            <p:cNvSpPr/>
            <p:nvPr/>
          </p:nvSpPr>
          <p:spPr>
            <a:xfrm>
              <a:off x="5555355" y="5874106"/>
              <a:ext cx="889629" cy="2029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300MHz</a:t>
              </a:r>
              <a:endParaRPr lang="ko-KR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4511616" y="5433752"/>
              <a:ext cx="1483299" cy="433474"/>
            </a:xfrm>
            <a:prstGeom prst="rect">
              <a:avLst/>
            </a:prstGeom>
            <a:solidFill>
              <a:srgbClr val="CC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????</a:t>
              </a:r>
              <a:endParaRPr lang="ko-KR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995738" y="1109663"/>
            <a:ext cx="4295775" cy="1549400"/>
            <a:chOff x="3995936" y="1109886"/>
            <a:chExt cx="4295375" cy="1549665"/>
          </a:xfrm>
        </p:grpSpPr>
        <p:pic>
          <p:nvPicPr>
            <p:cNvPr id="21560" name="그림 2063"/>
            <p:cNvPicPr>
              <a:picLocks noChangeAspect="1"/>
            </p:cNvPicPr>
            <p:nvPr/>
          </p:nvPicPr>
          <p:blipFill>
            <a:blip r:embed="rId4"/>
            <a:srcRect l="9151" t="4889" r="51064" b="55766"/>
            <a:stretch>
              <a:fillRect/>
            </a:stretch>
          </p:blipFill>
          <p:spPr bwMode="auto">
            <a:xfrm rot="1904578">
              <a:off x="5507178" y="1109886"/>
              <a:ext cx="1705159" cy="1532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직선 연결선 3"/>
            <p:cNvCxnSpPr/>
            <p:nvPr/>
          </p:nvCxnSpPr>
          <p:spPr>
            <a:xfrm>
              <a:off x="4741992" y="2014916"/>
              <a:ext cx="985745" cy="0"/>
            </a:xfrm>
            <a:prstGeom prst="line">
              <a:avLst/>
            </a:prstGeom>
            <a:ln w="63500">
              <a:solidFill>
                <a:schemeClr val="bg1">
                  <a:lumMod val="65000"/>
                  <a:alpha val="9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7238896" y="1864077"/>
              <a:ext cx="949237" cy="15878"/>
            </a:xfrm>
            <a:prstGeom prst="line">
              <a:avLst/>
            </a:prstGeom>
            <a:ln w="63500">
              <a:solidFill>
                <a:schemeClr val="bg1">
                  <a:lumMod val="65000"/>
                  <a:alpha val="9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741992" y="1884719"/>
              <a:ext cx="985745" cy="0"/>
            </a:xfrm>
            <a:prstGeom prst="line">
              <a:avLst/>
            </a:prstGeom>
            <a:ln w="63500">
              <a:solidFill>
                <a:schemeClr val="bg1">
                  <a:lumMod val="65000"/>
                  <a:alpha val="9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7270643" y="1999038"/>
              <a:ext cx="917490" cy="11114"/>
            </a:xfrm>
            <a:prstGeom prst="line">
              <a:avLst/>
            </a:prstGeom>
            <a:ln w="63500">
              <a:solidFill>
                <a:schemeClr val="bg1">
                  <a:lumMod val="65000"/>
                  <a:alpha val="9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>
              <a:off x="4426108" y="1943466"/>
              <a:ext cx="868282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직사각형 64"/>
            <p:cNvSpPr/>
            <p:nvPr/>
          </p:nvSpPr>
          <p:spPr>
            <a:xfrm>
              <a:off x="3995936" y="1824383"/>
              <a:ext cx="531762" cy="25404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CE</a:t>
              </a: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4875329" y="2041907"/>
              <a:ext cx="893679" cy="284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Power In</a:t>
              </a: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7308740" y="2032381"/>
              <a:ext cx="982571" cy="284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Power Out</a:t>
              </a:r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6288073" y="2375339"/>
              <a:ext cx="787327" cy="284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EUT</a:t>
              </a:r>
            </a:p>
          </p:txBody>
        </p:sp>
      </p:grpSp>
      <p:sp>
        <p:nvSpPr>
          <p:cNvPr id="75" name="직사각형 74"/>
          <p:cNvSpPr/>
          <p:nvPr/>
        </p:nvSpPr>
        <p:spPr>
          <a:xfrm>
            <a:off x="179388" y="4470400"/>
            <a:ext cx="34512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CM : Common-Mode Noise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= Noise Line to Ground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5265738" y="4521200"/>
            <a:ext cx="3409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DM : Differential-Mode Noise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              = Noise Line to Line</a:t>
            </a:r>
          </a:p>
        </p:txBody>
      </p:sp>
      <p:grpSp>
        <p:nvGrpSpPr>
          <p:cNvPr id="2072" name="그룹 2071"/>
          <p:cNvGrpSpPr>
            <a:grpSpLocks/>
          </p:cNvGrpSpPr>
          <p:nvPr/>
        </p:nvGrpSpPr>
        <p:grpSpPr bwMode="auto">
          <a:xfrm>
            <a:off x="592138" y="5187950"/>
            <a:ext cx="2079625" cy="1039813"/>
            <a:chOff x="669612" y="5120711"/>
            <a:chExt cx="2078666" cy="1040743"/>
          </a:xfrm>
        </p:grpSpPr>
        <p:pic>
          <p:nvPicPr>
            <p:cNvPr id="21558" name="그림 2051"/>
            <p:cNvPicPr>
              <a:picLocks noChangeAspect="1"/>
            </p:cNvPicPr>
            <p:nvPr/>
          </p:nvPicPr>
          <p:blipFill>
            <a:blip r:embed="rId5"/>
            <a:srcRect l="26050" t="53900"/>
            <a:stretch>
              <a:fillRect/>
            </a:stretch>
          </p:blipFill>
          <p:spPr bwMode="auto">
            <a:xfrm>
              <a:off x="669612" y="5120711"/>
              <a:ext cx="1998439" cy="1035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직사각형 80"/>
            <p:cNvSpPr/>
            <p:nvPr/>
          </p:nvSpPr>
          <p:spPr>
            <a:xfrm>
              <a:off x="1839059" y="5902460"/>
              <a:ext cx="909219" cy="258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CM Noise</a:t>
              </a:r>
            </a:p>
          </p:txBody>
        </p:sp>
      </p:grpSp>
      <p:grpSp>
        <p:nvGrpSpPr>
          <p:cNvPr id="2055" name="그룹 2054"/>
          <p:cNvGrpSpPr>
            <a:grpSpLocks/>
          </p:cNvGrpSpPr>
          <p:nvPr/>
        </p:nvGrpSpPr>
        <p:grpSpPr bwMode="auto">
          <a:xfrm>
            <a:off x="6254750" y="5232400"/>
            <a:ext cx="2008188" cy="995363"/>
            <a:chOff x="6523606" y="5517232"/>
            <a:chExt cx="2008835" cy="995815"/>
          </a:xfrm>
        </p:grpSpPr>
        <p:pic>
          <p:nvPicPr>
            <p:cNvPr id="21556" name="그림 79"/>
            <p:cNvPicPr>
              <a:picLocks noChangeAspect="1"/>
            </p:cNvPicPr>
            <p:nvPr/>
          </p:nvPicPr>
          <p:blipFill>
            <a:blip r:embed="rId5"/>
            <a:srcRect l="26802" b="54546"/>
            <a:stretch>
              <a:fillRect/>
            </a:stretch>
          </p:blipFill>
          <p:spPr bwMode="auto">
            <a:xfrm>
              <a:off x="6523606" y="5517232"/>
              <a:ext cx="1928608" cy="9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직사각형 82"/>
            <p:cNvSpPr/>
            <p:nvPr/>
          </p:nvSpPr>
          <p:spPr>
            <a:xfrm>
              <a:off x="7646331" y="6162050"/>
              <a:ext cx="886110" cy="2588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DM Noise</a:t>
              </a:r>
            </a:p>
          </p:txBody>
        </p:sp>
      </p:grpSp>
      <p:grpSp>
        <p:nvGrpSpPr>
          <p:cNvPr id="37" name="그룹 36"/>
          <p:cNvGrpSpPr>
            <a:grpSpLocks/>
          </p:cNvGrpSpPr>
          <p:nvPr/>
        </p:nvGrpSpPr>
        <p:grpSpPr bwMode="auto">
          <a:xfrm>
            <a:off x="2971800" y="5094288"/>
            <a:ext cx="3060700" cy="1293812"/>
            <a:chOff x="2930104" y="5308178"/>
            <a:chExt cx="3060409" cy="1293937"/>
          </a:xfrm>
        </p:grpSpPr>
        <p:cxnSp>
          <p:nvCxnSpPr>
            <p:cNvPr id="2057" name="직선 연결선 2056"/>
            <p:cNvCxnSpPr/>
            <p:nvPr/>
          </p:nvCxnSpPr>
          <p:spPr>
            <a:xfrm>
              <a:off x="3147571" y="5541563"/>
              <a:ext cx="20159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3147571" y="6001982"/>
              <a:ext cx="20159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3147571" y="6429061"/>
              <a:ext cx="20159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직사각형 106"/>
            <p:cNvSpPr/>
            <p:nvPr/>
          </p:nvSpPr>
          <p:spPr>
            <a:xfrm>
              <a:off x="2941216" y="6379844"/>
              <a:ext cx="712719" cy="2222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Ground</a:t>
              </a:r>
            </a:p>
          </p:txBody>
        </p:sp>
        <p:grpSp>
          <p:nvGrpSpPr>
            <p:cNvPr id="21520" name="그룹 107"/>
            <p:cNvGrpSpPr>
              <a:grpSpLocks noChangeAspect="1"/>
            </p:cNvGrpSpPr>
            <p:nvPr/>
          </p:nvGrpSpPr>
          <p:grpSpPr bwMode="auto">
            <a:xfrm>
              <a:off x="3593773" y="5609605"/>
              <a:ext cx="228262" cy="252000"/>
              <a:chOff x="3231477" y="5971831"/>
              <a:chExt cx="305698" cy="337489"/>
            </a:xfrm>
          </p:grpSpPr>
          <p:sp>
            <p:nvSpPr>
              <p:cNvPr id="109" name="타원 108"/>
              <p:cNvSpPr/>
              <p:nvPr/>
            </p:nvSpPr>
            <p:spPr>
              <a:xfrm>
                <a:off x="3275910" y="6069943"/>
                <a:ext cx="261478" cy="240265"/>
              </a:xfrm>
              <a:prstGeom prst="ellipse">
                <a:avLst/>
              </a:prstGeom>
              <a:noFill/>
              <a:ln w="9525">
                <a:solidFill>
                  <a:srgbClr val="2A2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grpSp>
            <p:nvGrpSpPr>
              <p:cNvPr id="21553" name="그룹 110"/>
              <p:cNvGrpSpPr>
                <a:grpSpLocks/>
              </p:cNvGrpSpPr>
              <p:nvPr/>
            </p:nvGrpSpPr>
            <p:grpSpPr bwMode="auto">
              <a:xfrm rot="342480">
                <a:off x="3231477" y="5971831"/>
                <a:ext cx="201960" cy="286423"/>
                <a:chOff x="4010000" y="6398066"/>
                <a:chExt cx="146157" cy="197677"/>
              </a:xfrm>
            </p:grpSpPr>
            <p:sp>
              <p:nvSpPr>
                <p:cNvPr id="113" name="원호 112"/>
                <p:cNvSpPr/>
                <p:nvPr/>
              </p:nvSpPr>
              <p:spPr>
                <a:xfrm rot="6106892">
                  <a:off x="3990885" y="6414885"/>
                  <a:ext cx="180497" cy="144615"/>
                </a:xfrm>
                <a:prstGeom prst="arc">
                  <a:avLst>
                    <a:gd name="adj1" fmla="val 15883813"/>
                    <a:gd name="adj2" fmla="val 20681337"/>
                  </a:avLst>
                </a:prstGeom>
                <a:ln w="22225">
                  <a:solidFill>
                    <a:srgbClr val="2A21D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cxnSp>
              <p:nvCxnSpPr>
                <p:cNvPr id="115" name="직선 연결선 114"/>
                <p:cNvCxnSpPr/>
                <p:nvPr/>
              </p:nvCxnSpPr>
              <p:spPr>
                <a:xfrm>
                  <a:off x="4154764" y="6485609"/>
                  <a:ext cx="0" cy="110058"/>
                </a:xfrm>
                <a:prstGeom prst="line">
                  <a:avLst/>
                </a:prstGeom>
                <a:ln w="22225">
                  <a:solidFill>
                    <a:srgbClr val="2A21D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21" name="그룹 131"/>
            <p:cNvGrpSpPr>
              <a:grpSpLocks/>
            </p:cNvGrpSpPr>
            <p:nvPr/>
          </p:nvGrpSpPr>
          <p:grpSpPr bwMode="auto">
            <a:xfrm rot="342480">
              <a:off x="4539618" y="5752256"/>
              <a:ext cx="150802" cy="213869"/>
              <a:chOff x="4010000" y="6398066"/>
              <a:chExt cx="146157" cy="197677"/>
            </a:xfrm>
          </p:grpSpPr>
          <p:sp>
            <p:nvSpPr>
              <p:cNvPr id="133" name="원호 132"/>
              <p:cNvSpPr/>
              <p:nvPr/>
            </p:nvSpPr>
            <p:spPr>
              <a:xfrm rot="6106892">
                <a:off x="3991772" y="6414354"/>
                <a:ext cx="179029" cy="144615"/>
              </a:xfrm>
              <a:prstGeom prst="arc">
                <a:avLst>
                  <a:gd name="adj1" fmla="val 15883813"/>
                  <a:gd name="adj2" fmla="val 20681337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cxnSp>
            <p:nvCxnSpPr>
              <p:cNvPr id="134" name="직선 연결선 133"/>
              <p:cNvCxnSpPr/>
              <p:nvPr/>
            </p:nvCxnSpPr>
            <p:spPr>
              <a:xfrm>
                <a:off x="4154918" y="6485812"/>
                <a:ext cx="0" cy="10859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2" name="그룹 134"/>
            <p:cNvGrpSpPr>
              <a:grpSpLocks/>
            </p:cNvGrpSpPr>
            <p:nvPr/>
          </p:nvGrpSpPr>
          <p:grpSpPr bwMode="auto">
            <a:xfrm rot="342480">
              <a:off x="4554796" y="6181426"/>
              <a:ext cx="150802" cy="213869"/>
              <a:chOff x="4010000" y="6398066"/>
              <a:chExt cx="146157" cy="197677"/>
            </a:xfrm>
          </p:grpSpPr>
          <p:sp>
            <p:nvSpPr>
              <p:cNvPr id="136" name="원호 135"/>
              <p:cNvSpPr/>
              <p:nvPr/>
            </p:nvSpPr>
            <p:spPr>
              <a:xfrm rot="6106892">
                <a:off x="3991737" y="6414557"/>
                <a:ext cx="180497" cy="144615"/>
              </a:xfrm>
              <a:prstGeom prst="arc">
                <a:avLst>
                  <a:gd name="adj1" fmla="val 15883813"/>
                  <a:gd name="adj2" fmla="val 20681337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cxnSp>
            <p:nvCxnSpPr>
              <p:cNvPr id="137" name="직선 연결선 136"/>
              <p:cNvCxnSpPr/>
              <p:nvPr/>
            </p:nvCxnSpPr>
            <p:spPr>
              <a:xfrm>
                <a:off x="4155617" y="6485281"/>
                <a:ext cx="0" cy="11005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3" name="그룹 137"/>
            <p:cNvGrpSpPr>
              <a:grpSpLocks/>
            </p:cNvGrpSpPr>
            <p:nvPr/>
          </p:nvGrpSpPr>
          <p:grpSpPr bwMode="auto">
            <a:xfrm rot="342480">
              <a:off x="4518347" y="5308178"/>
              <a:ext cx="150802" cy="213869"/>
              <a:chOff x="4010000" y="6398066"/>
              <a:chExt cx="146157" cy="197677"/>
            </a:xfrm>
          </p:grpSpPr>
          <p:sp>
            <p:nvSpPr>
              <p:cNvPr id="139" name="원호 138"/>
              <p:cNvSpPr/>
              <p:nvPr/>
            </p:nvSpPr>
            <p:spPr>
              <a:xfrm rot="6106892">
                <a:off x="3991683" y="6414598"/>
                <a:ext cx="180497" cy="144615"/>
              </a:xfrm>
              <a:prstGeom prst="arc">
                <a:avLst>
                  <a:gd name="adj1" fmla="val 15883813"/>
                  <a:gd name="adj2" fmla="val 20681337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cxnSp>
            <p:nvCxnSpPr>
              <p:cNvPr id="140" name="직선 연결선 139"/>
              <p:cNvCxnSpPr/>
              <p:nvPr/>
            </p:nvCxnSpPr>
            <p:spPr>
              <a:xfrm>
                <a:off x="4155562" y="6485322"/>
                <a:ext cx="0" cy="11005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직사각형 141"/>
            <p:cNvSpPr/>
            <p:nvPr/>
          </p:nvSpPr>
          <p:spPr>
            <a:xfrm>
              <a:off x="2930104" y="5940064"/>
              <a:ext cx="696847" cy="2492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Neutral</a:t>
              </a: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2934867" y="5517748"/>
              <a:ext cx="601605" cy="2222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Line</a:t>
              </a: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5082549" y="5771773"/>
              <a:ext cx="907964" cy="258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CM Noise</a:t>
              </a: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3776162" y="5651111"/>
              <a:ext cx="909551" cy="258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rgbClr val="2A21DD"/>
                  </a:solidFill>
                  <a:latin typeface="Arial" pitchFamily="34" charset="0"/>
                  <a:cs typeface="Arial" pitchFamily="34" charset="0"/>
                </a:rPr>
                <a:t>DM Noise</a:t>
              </a:r>
            </a:p>
          </p:txBody>
        </p:sp>
        <p:cxnSp>
          <p:nvCxnSpPr>
            <p:cNvPr id="2074" name="직선 화살표 연결선 2073"/>
            <p:cNvCxnSpPr/>
            <p:nvPr/>
          </p:nvCxnSpPr>
          <p:spPr>
            <a:xfrm>
              <a:off x="3725366" y="5862269"/>
              <a:ext cx="0" cy="142889"/>
            </a:xfrm>
            <a:prstGeom prst="straightConnector1">
              <a:avLst/>
            </a:prstGeom>
            <a:ln w="19050">
              <a:solidFill>
                <a:srgbClr val="2A21D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화살표 연결선 145"/>
            <p:cNvCxnSpPr/>
            <p:nvPr/>
          </p:nvCxnSpPr>
          <p:spPr>
            <a:xfrm rot="10800000">
              <a:off x="3723779" y="5539975"/>
              <a:ext cx="0" cy="142889"/>
            </a:xfrm>
            <a:prstGeom prst="straightConnector1">
              <a:avLst/>
            </a:prstGeom>
            <a:ln w="19050">
              <a:solidFill>
                <a:srgbClr val="2A21D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화살표 연결선 146"/>
            <p:cNvCxnSpPr/>
            <p:nvPr/>
          </p:nvCxnSpPr>
          <p:spPr>
            <a:xfrm flipH="1" flipV="1">
              <a:off x="4730158" y="5503459"/>
              <a:ext cx="433347" cy="3191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화살표 연결선 147"/>
            <p:cNvCxnSpPr/>
            <p:nvPr/>
          </p:nvCxnSpPr>
          <p:spPr>
            <a:xfrm flipH="1">
              <a:off x="4773017" y="5906723"/>
              <a:ext cx="382551" cy="269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직선 화살표 연결선 148"/>
            <p:cNvCxnSpPr/>
            <p:nvPr/>
          </p:nvCxnSpPr>
          <p:spPr>
            <a:xfrm flipH="1">
              <a:off x="4773017" y="5973404"/>
              <a:ext cx="422235" cy="3111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33" name="그룹 149"/>
            <p:cNvGrpSpPr>
              <a:grpSpLocks/>
            </p:cNvGrpSpPr>
            <p:nvPr/>
          </p:nvGrpSpPr>
          <p:grpSpPr bwMode="auto">
            <a:xfrm rot="342480">
              <a:off x="4536927" y="5752256"/>
              <a:ext cx="150802" cy="213869"/>
              <a:chOff x="4010000" y="6398066"/>
              <a:chExt cx="146157" cy="197677"/>
            </a:xfrm>
          </p:grpSpPr>
          <p:sp>
            <p:nvSpPr>
              <p:cNvPr id="151" name="원호 150"/>
              <p:cNvSpPr/>
              <p:nvPr/>
            </p:nvSpPr>
            <p:spPr>
              <a:xfrm rot="6106892">
                <a:off x="3991305" y="6414399"/>
                <a:ext cx="179029" cy="144615"/>
              </a:xfrm>
              <a:prstGeom prst="arc">
                <a:avLst>
                  <a:gd name="adj1" fmla="val 15883813"/>
                  <a:gd name="adj2" fmla="val 20681337"/>
                </a:avLst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52" name="직선 연결선 151"/>
              <p:cNvCxnSpPr/>
              <p:nvPr/>
            </p:nvCxnSpPr>
            <p:spPr>
              <a:xfrm>
                <a:off x="4154451" y="6485856"/>
                <a:ext cx="0" cy="10859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34" name="그룹 152"/>
            <p:cNvGrpSpPr>
              <a:grpSpLocks/>
            </p:cNvGrpSpPr>
            <p:nvPr/>
          </p:nvGrpSpPr>
          <p:grpSpPr bwMode="auto">
            <a:xfrm rot="342480">
              <a:off x="4552105" y="6181426"/>
              <a:ext cx="150802" cy="213869"/>
              <a:chOff x="4010000" y="6398066"/>
              <a:chExt cx="146157" cy="197677"/>
            </a:xfrm>
          </p:grpSpPr>
          <p:sp>
            <p:nvSpPr>
              <p:cNvPr id="154" name="원호 153"/>
              <p:cNvSpPr/>
              <p:nvPr/>
            </p:nvSpPr>
            <p:spPr>
              <a:xfrm rot="6106892">
                <a:off x="3991271" y="6414602"/>
                <a:ext cx="180497" cy="144615"/>
              </a:xfrm>
              <a:prstGeom prst="arc">
                <a:avLst>
                  <a:gd name="adj1" fmla="val 15883813"/>
                  <a:gd name="adj2" fmla="val 20681337"/>
                </a:avLst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55" name="직선 연결선 154"/>
              <p:cNvCxnSpPr/>
              <p:nvPr/>
            </p:nvCxnSpPr>
            <p:spPr>
              <a:xfrm>
                <a:off x="4155150" y="6485325"/>
                <a:ext cx="0" cy="110059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35" name="그룹 155"/>
            <p:cNvGrpSpPr>
              <a:grpSpLocks/>
            </p:cNvGrpSpPr>
            <p:nvPr/>
          </p:nvGrpSpPr>
          <p:grpSpPr bwMode="auto">
            <a:xfrm rot="342480">
              <a:off x="4515656" y="5308178"/>
              <a:ext cx="150802" cy="213869"/>
              <a:chOff x="4010000" y="6398066"/>
              <a:chExt cx="146157" cy="197677"/>
            </a:xfrm>
          </p:grpSpPr>
          <p:sp>
            <p:nvSpPr>
              <p:cNvPr id="157" name="원호 156"/>
              <p:cNvSpPr/>
              <p:nvPr/>
            </p:nvSpPr>
            <p:spPr>
              <a:xfrm rot="6106892">
                <a:off x="3991216" y="6414643"/>
                <a:ext cx="180497" cy="144615"/>
              </a:xfrm>
              <a:prstGeom prst="arc">
                <a:avLst>
                  <a:gd name="adj1" fmla="val 15883813"/>
                  <a:gd name="adj2" fmla="val 20681337"/>
                </a:avLst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58" name="직선 연결선 157"/>
              <p:cNvCxnSpPr/>
              <p:nvPr/>
            </p:nvCxnSpPr>
            <p:spPr>
              <a:xfrm>
                <a:off x="4155095" y="6485367"/>
                <a:ext cx="0" cy="110059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직사각형 158"/>
            <p:cNvSpPr/>
            <p:nvPr/>
          </p:nvSpPr>
          <p:spPr>
            <a:xfrm>
              <a:off x="5079375" y="5771773"/>
              <a:ext cx="907964" cy="258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CM Noise</a:t>
              </a:r>
            </a:p>
          </p:txBody>
        </p:sp>
        <p:cxnSp>
          <p:nvCxnSpPr>
            <p:cNvPr id="160" name="직선 화살표 연결선 159"/>
            <p:cNvCxnSpPr/>
            <p:nvPr/>
          </p:nvCxnSpPr>
          <p:spPr>
            <a:xfrm flipH="1" flipV="1">
              <a:off x="4728571" y="5503459"/>
              <a:ext cx="433346" cy="319119"/>
            </a:xfrm>
            <a:prstGeom prst="straightConnector1">
              <a:avLst/>
            </a:prstGeom>
            <a:ln w="63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직선 화살표 연결선 160"/>
            <p:cNvCxnSpPr/>
            <p:nvPr/>
          </p:nvCxnSpPr>
          <p:spPr>
            <a:xfrm flipH="1">
              <a:off x="4769842" y="5906723"/>
              <a:ext cx="382551" cy="26991"/>
            </a:xfrm>
            <a:prstGeom prst="straightConnector1">
              <a:avLst/>
            </a:prstGeom>
            <a:ln w="63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직선 화살표 연결선 161"/>
            <p:cNvCxnSpPr/>
            <p:nvPr/>
          </p:nvCxnSpPr>
          <p:spPr>
            <a:xfrm flipH="1">
              <a:off x="4769842" y="5973404"/>
              <a:ext cx="422235" cy="311180"/>
            </a:xfrm>
            <a:prstGeom prst="straightConnector1">
              <a:avLst/>
            </a:prstGeom>
            <a:ln w="63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681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481138" y="273050"/>
            <a:ext cx="6169025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Measurement of the Noise(s)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4926013" y="1241425"/>
            <a:ext cx="2598737" cy="1712913"/>
            <a:chOff x="3243302" y="1411592"/>
            <a:chExt cx="2232025" cy="1408141"/>
          </a:xfrm>
        </p:grpSpPr>
        <p:sp>
          <p:nvSpPr>
            <p:cNvPr id="96" name="직사각형 95"/>
            <p:cNvSpPr/>
            <p:nvPr/>
          </p:nvSpPr>
          <p:spPr>
            <a:xfrm>
              <a:off x="3397375" y="2454321"/>
              <a:ext cx="1548919" cy="3654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LISN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564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3302" y="1411592"/>
              <a:ext cx="2232025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그룹 7"/>
          <p:cNvGrpSpPr>
            <a:grpSpLocks/>
          </p:cNvGrpSpPr>
          <p:nvPr/>
        </p:nvGrpSpPr>
        <p:grpSpPr bwMode="auto">
          <a:xfrm>
            <a:off x="965200" y="1125538"/>
            <a:ext cx="2816225" cy="1757362"/>
            <a:chOff x="311815" y="1403468"/>
            <a:chExt cx="2190706" cy="1416266"/>
          </a:xfrm>
        </p:grpSpPr>
        <p:pic>
          <p:nvPicPr>
            <p:cNvPr id="2356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599" y="1403468"/>
              <a:ext cx="2082922" cy="114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직사각형 96"/>
            <p:cNvSpPr/>
            <p:nvPr/>
          </p:nvSpPr>
          <p:spPr>
            <a:xfrm>
              <a:off x="311815" y="2455113"/>
              <a:ext cx="1860989" cy="364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EMI Receiver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98438" y="3914775"/>
            <a:ext cx="8477250" cy="126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Configuration and Setup of Measurement equipment be decided / done by </a:t>
            </a:r>
          </a:p>
          <a:p>
            <a:pPr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-- what kind of  EUT to be measured</a:t>
            </a:r>
          </a:p>
          <a:p>
            <a:pPr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-- which regulation/standard is applied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3025" y="3860800"/>
            <a:ext cx="8747125" cy="385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92088" y="2984500"/>
            <a:ext cx="8747125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 is done by EMI Receiver – Occasionally done by Spectrum Analyzer, but not recommended</a:t>
            </a:r>
          </a:p>
          <a:p>
            <a:pPr marL="171450" indent="-17145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equipment are EMI receiver and LISN(Line Impedance Stabilization Network)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8438" y="5253038"/>
            <a:ext cx="8748712" cy="123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LISN has various models, according to the power condition(of EUT), like 16A to 200A, 1ph to 3ph</a:t>
            </a:r>
          </a:p>
          <a:p>
            <a:pPr marL="171450" indent="-171450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 is recommended to select/choose a place, having minimized outer noise influence, like in chamber or mini-shield room.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681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481138" y="273050"/>
            <a:ext cx="6169025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Measurement of the Noise(s)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3243263" y="1411288"/>
            <a:ext cx="2232025" cy="1408112"/>
            <a:chOff x="3243302" y="1411592"/>
            <a:chExt cx="2232025" cy="1408141"/>
          </a:xfrm>
        </p:grpSpPr>
        <p:sp>
          <p:nvSpPr>
            <p:cNvPr id="96" name="직사각형 95"/>
            <p:cNvSpPr/>
            <p:nvPr/>
          </p:nvSpPr>
          <p:spPr>
            <a:xfrm>
              <a:off x="3397289" y="2454600"/>
              <a:ext cx="1549400" cy="3651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LISN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623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3302" y="1411592"/>
              <a:ext cx="2232025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그룹 7"/>
          <p:cNvGrpSpPr>
            <a:grpSpLocks/>
          </p:cNvGrpSpPr>
          <p:nvPr/>
        </p:nvGrpSpPr>
        <p:grpSpPr bwMode="auto">
          <a:xfrm>
            <a:off x="311150" y="1403350"/>
            <a:ext cx="2190750" cy="1416050"/>
            <a:chOff x="311815" y="1403468"/>
            <a:chExt cx="2190706" cy="1416266"/>
          </a:xfrm>
        </p:grpSpPr>
        <p:pic>
          <p:nvPicPr>
            <p:cNvPr id="25620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599" y="1403468"/>
              <a:ext cx="2082922" cy="114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직사각형 96"/>
            <p:cNvSpPr/>
            <p:nvPr/>
          </p:nvSpPr>
          <p:spPr>
            <a:xfrm>
              <a:off x="311815" y="2454553"/>
              <a:ext cx="1862101" cy="3651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EMI Receiver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6300788" y="1268413"/>
            <a:ext cx="1889125" cy="1468437"/>
            <a:chOff x="6042211" y="1048870"/>
            <a:chExt cx="2339789" cy="1770863"/>
          </a:xfrm>
        </p:grpSpPr>
        <p:pic>
          <p:nvPicPr>
            <p:cNvPr id="25618" name="Picture 2"/>
            <p:cNvPicPr>
              <a:picLocks noChangeAspect="1" noChangeArrowheads="1"/>
            </p:cNvPicPr>
            <p:nvPr/>
          </p:nvPicPr>
          <p:blipFill>
            <a:blip r:embed="rId6"/>
            <a:srcRect l="10156" t="16138" r="7639" b="19012"/>
            <a:stretch>
              <a:fillRect/>
            </a:stretch>
          </p:blipFill>
          <p:spPr bwMode="auto">
            <a:xfrm>
              <a:off x="6042211" y="1048870"/>
              <a:ext cx="2339789" cy="1770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직사각형 103"/>
            <p:cNvSpPr/>
            <p:nvPr/>
          </p:nvSpPr>
          <p:spPr>
            <a:xfrm>
              <a:off x="6948633" y="2555539"/>
              <a:ext cx="1219050" cy="1818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EUT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924300" y="3006725"/>
            <a:ext cx="4752975" cy="3128963"/>
            <a:chOff x="3923928" y="3006097"/>
            <a:chExt cx="4752668" cy="3129361"/>
          </a:xfrm>
        </p:grpSpPr>
        <p:grpSp>
          <p:nvGrpSpPr>
            <p:cNvPr id="25612" name="그룹 2"/>
            <p:cNvGrpSpPr>
              <a:grpSpLocks/>
            </p:cNvGrpSpPr>
            <p:nvPr/>
          </p:nvGrpSpPr>
          <p:grpSpPr bwMode="auto">
            <a:xfrm>
              <a:off x="4314041" y="5377552"/>
              <a:ext cx="3384376" cy="757906"/>
              <a:chOff x="2991163" y="5765115"/>
              <a:chExt cx="3384376" cy="757906"/>
            </a:xfrm>
          </p:grpSpPr>
          <p:cxnSp>
            <p:nvCxnSpPr>
              <p:cNvPr id="99" name="직선 연결선 98"/>
              <p:cNvCxnSpPr/>
              <p:nvPr/>
            </p:nvCxnSpPr>
            <p:spPr>
              <a:xfrm flipH="1">
                <a:off x="2991550" y="6373777"/>
                <a:ext cx="936564" cy="0"/>
              </a:xfrm>
              <a:prstGeom prst="line">
                <a:avLst/>
              </a:prstGeom>
              <a:ln w="31750">
                <a:solidFill>
                  <a:srgbClr val="279994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 flipH="1">
                <a:off x="2991550" y="5948273"/>
                <a:ext cx="936564" cy="0"/>
              </a:xfrm>
              <a:prstGeom prst="line">
                <a:avLst/>
              </a:prstGeom>
              <a:ln w="31750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직사각형 100"/>
              <p:cNvSpPr/>
              <p:nvPr/>
            </p:nvSpPr>
            <p:spPr>
              <a:xfrm>
                <a:off x="4359886" y="5765687"/>
                <a:ext cx="2015995" cy="3651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Differential-Mode(DM)</a:t>
                </a:r>
                <a:endParaRPr lang="ko-KR" alt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4359886" y="6157850"/>
                <a:ext cx="1871542" cy="3651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Common-Mode(CM)</a:t>
                </a:r>
                <a:endParaRPr lang="ko-KR" alt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5613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23928" y="3006097"/>
              <a:ext cx="4752668" cy="216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311150" y="3230563"/>
            <a:ext cx="3408363" cy="2905125"/>
            <a:chOff x="5575248" y="3384661"/>
            <a:chExt cx="3024187" cy="2759598"/>
          </a:xfrm>
        </p:grpSpPr>
        <p:pic>
          <p:nvPicPr>
            <p:cNvPr id="25608" name="Picture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75248" y="3384661"/>
              <a:ext cx="3024187" cy="1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직사각형 105"/>
            <p:cNvSpPr/>
            <p:nvPr/>
          </p:nvSpPr>
          <p:spPr>
            <a:xfrm>
              <a:off x="5575248" y="5779329"/>
              <a:ext cx="3024187" cy="3649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Total Noise = </a:t>
              </a:r>
              <a:r>
                <a:rPr lang="en-US" altLang="ko-KR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CM</a:t>
              </a:r>
              <a:r>
                <a:rPr lang="en-US" altLang="ko-KR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+ </a:t>
              </a:r>
              <a:r>
                <a:rPr lang="en-US" altLang="ko-KR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DM</a:t>
              </a:r>
              <a:endParaRPr lang="ko-KR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706245" y="5195741"/>
              <a:ext cx="2876287" cy="315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Measured results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줄무늬가 있는 오른쪽 화살표 3"/>
            <p:cNvSpPr/>
            <p:nvPr/>
          </p:nvSpPr>
          <p:spPr>
            <a:xfrm rot="5400000">
              <a:off x="7016965" y="5219906"/>
              <a:ext cx="254849" cy="79161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12700"/>
            <a:ext cx="681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What is EMI Debugging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512763" y="981075"/>
            <a:ext cx="2717800" cy="2397125"/>
            <a:chOff x="512403" y="1049572"/>
            <a:chExt cx="2718594" cy="2397742"/>
          </a:xfrm>
        </p:grpSpPr>
        <p:pic>
          <p:nvPicPr>
            <p:cNvPr id="2767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2403" y="1049572"/>
              <a:ext cx="2718594" cy="209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직사각형 81"/>
            <p:cNvSpPr/>
            <p:nvPr/>
          </p:nvSpPr>
          <p:spPr>
            <a:xfrm>
              <a:off x="512403" y="3082095"/>
              <a:ext cx="2718594" cy="365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Over the Limit  Line (total noise)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그룹 7"/>
          <p:cNvGrpSpPr>
            <a:grpSpLocks/>
          </p:cNvGrpSpPr>
          <p:nvPr/>
        </p:nvGrpSpPr>
        <p:grpSpPr bwMode="auto">
          <a:xfrm>
            <a:off x="5862638" y="1008063"/>
            <a:ext cx="2736850" cy="2373312"/>
            <a:chOff x="5862462" y="1124743"/>
            <a:chExt cx="2736850" cy="2373100"/>
          </a:xfrm>
        </p:grpSpPr>
        <p:pic>
          <p:nvPicPr>
            <p:cNvPr id="2767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2462" y="1124743"/>
              <a:ext cx="2736850" cy="209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직사각형 95"/>
            <p:cNvSpPr/>
            <p:nvPr/>
          </p:nvSpPr>
          <p:spPr>
            <a:xfrm>
              <a:off x="5862462" y="3147037"/>
              <a:ext cx="2736850" cy="350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Solved = Debugged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0" name="직사각형 99"/>
          <p:cNvSpPr/>
          <p:nvPr/>
        </p:nvSpPr>
        <p:spPr>
          <a:xfrm>
            <a:off x="3314700" y="1412875"/>
            <a:ext cx="2398713" cy="144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Debugging Process</a:t>
            </a:r>
            <a:endParaRPr lang="ko-KR" alt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50825" y="3500438"/>
            <a:ext cx="8642350" cy="43338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u="sng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Solution = Debugging is to reduce/control the noise under the limit lines. </a:t>
            </a:r>
            <a:endParaRPr lang="ko-KR" altLang="en-US" sz="1600" b="1" u="sng" dirty="0">
              <a:solidFill>
                <a:srgbClr val="2A21D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6925" y="1057275"/>
            <a:ext cx="2376488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4548188" y="4200525"/>
            <a:ext cx="4535487" cy="237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 &amp; Shape of Limit Lines are determined by the    	regulation/standard, applied on EUT</a:t>
            </a:r>
          </a:p>
          <a:p>
            <a:pPr marL="171450" indent="-17145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3 types of Limit Lines ;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	Peak, Quasi-Peak, and Average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Certification/Approval (from lab), two limit lines are 	used, Quasi-Peak and Average </a:t>
            </a:r>
          </a:p>
          <a:p>
            <a:pPr marL="171450" indent="-17145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debugging, Peak limit line is used.</a:t>
            </a:r>
          </a:p>
        </p:txBody>
      </p: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107950" y="4159250"/>
            <a:ext cx="4464050" cy="2438400"/>
            <a:chOff x="107504" y="4077072"/>
            <a:chExt cx="4584040" cy="2438324"/>
          </a:xfrm>
        </p:grpSpPr>
        <p:sp>
          <p:nvSpPr>
            <p:cNvPr id="16" name="직사각형 15"/>
            <p:cNvSpPr/>
            <p:nvPr/>
          </p:nvSpPr>
          <p:spPr>
            <a:xfrm>
              <a:off x="873684" y="4077072"/>
              <a:ext cx="1861655" cy="2555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Limit Lines</a:t>
              </a:r>
              <a:endParaRPr lang="ko-KR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 rot="16200000" flipH="1">
              <a:off x="135311" y="5297028"/>
              <a:ext cx="176365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H="1">
              <a:off x="844341" y="5999475"/>
              <a:ext cx="378036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 flipH="1">
              <a:off x="997641" y="4478269"/>
              <a:ext cx="4763" cy="3961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 flipH="1">
              <a:off x="1015573" y="5198972"/>
              <a:ext cx="4763" cy="3961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1004163" y="4838620"/>
              <a:ext cx="4762" cy="3961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>
            <a:xfrm>
              <a:off x="1216020" y="4494572"/>
              <a:ext cx="930828" cy="352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Peak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277967" y="4862861"/>
              <a:ext cx="1279685" cy="352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Quasi-Peak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168746" y="5253373"/>
              <a:ext cx="1279683" cy="352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Average</a:t>
              </a:r>
              <a:endPara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50765" y="5596263"/>
              <a:ext cx="3219588" cy="352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Peak &lt; Quasi-Peak &lt; Average</a:t>
              </a:r>
              <a:endParaRPr lang="ko-KR" alt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400449" y="5982013"/>
              <a:ext cx="1281314" cy="2841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Frequency</a:t>
              </a:r>
              <a:endParaRPr lang="ko-KR" alt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07504" y="4332652"/>
              <a:ext cx="963431" cy="352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Magnitude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(dB</a:t>
              </a:r>
              <a:r>
                <a:rPr lang="el-GR" altLang="ko-KR" sz="1100" dirty="0">
                  <a:solidFill>
                    <a:schemeClr val="tx1"/>
                  </a:solidFill>
                  <a:latin typeface="HY그래픽M"/>
                  <a:ea typeface="HY그래픽M"/>
                  <a:cs typeface="Arial" pitchFamily="34" charset="0"/>
                </a:rPr>
                <a:t>μ</a:t>
              </a:r>
              <a:r>
                <a:rPr lang="en-US" altLang="ko-KR" sz="1100" dirty="0">
                  <a:solidFill>
                    <a:schemeClr val="tx1"/>
                  </a:solidFill>
                  <a:latin typeface="Arial" pitchFamily="34" charset="0"/>
                  <a:ea typeface="HY그래픽M"/>
                  <a:cs typeface="Arial" pitchFamily="34" charset="0"/>
                </a:rPr>
                <a:t>V)</a:t>
              </a:r>
              <a:endParaRPr lang="ko-KR" alt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55850" y="6266167"/>
              <a:ext cx="4435694" cy="249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Between 150KHz to 30MHz, Peak is always the highest level </a:t>
              </a:r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9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681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What is EMI Debugging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250825" y="981075"/>
            <a:ext cx="3025775" cy="2555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to Reduce the Noise(s)</a:t>
            </a: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74625" y="6094413"/>
            <a:ext cx="6127750" cy="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ko-K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Filters   : The Last &amp; Final Solution = Debugging</a:t>
            </a:r>
            <a:r>
              <a:rPr lang="en-US" altLang="ko-K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153988" y="2301875"/>
            <a:ext cx="5618162" cy="1230313"/>
            <a:chOff x="154196" y="2301255"/>
            <a:chExt cx="5617849" cy="1230605"/>
          </a:xfrm>
        </p:grpSpPr>
        <p:sp>
          <p:nvSpPr>
            <p:cNvPr id="99" name="직사각형 98"/>
            <p:cNvSpPr/>
            <p:nvPr/>
          </p:nvSpPr>
          <p:spPr>
            <a:xfrm>
              <a:off x="154196" y="2301255"/>
              <a:ext cx="1428670" cy="287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en-US" altLang="ko-KR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Pattern   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51028" y="2560079"/>
              <a:ext cx="5521017" cy="9717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Ideal approach</a:t>
              </a:r>
            </a:p>
            <a:p>
              <a:pPr marL="285750" indent="-285750"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achieve most recommended EMI Solution/Debugging, </a:t>
              </a:r>
            </a:p>
            <a:p>
              <a:pPr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EMI consideration/design should be started at the same time </a:t>
              </a:r>
            </a:p>
            <a:p>
              <a:pPr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of EUT design</a:t>
              </a:r>
            </a:p>
          </p:txBody>
        </p:sp>
      </p:grpSp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165100" y="4470400"/>
            <a:ext cx="5878513" cy="614363"/>
            <a:chOff x="165770" y="4471018"/>
            <a:chExt cx="5877083" cy="614166"/>
          </a:xfrm>
        </p:grpSpPr>
        <p:sp>
          <p:nvSpPr>
            <p:cNvPr id="38" name="직사각형 37"/>
            <p:cNvSpPr/>
            <p:nvPr/>
          </p:nvSpPr>
          <p:spPr>
            <a:xfrm>
              <a:off x="165770" y="4471018"/>
              <a:ext cx="1428402" cy="2872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en-US" altLang="ko-KR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Position   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62584" y="4758264"/>
              <a:ext cx="5780269" cy="326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Filter should be located at the “just” entrance of power input</a:t>
              </a:r>
            </a:p>
          </p:txBody>
        </p:sp>
      </p:grp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173038" y="3551238"/>
            <a:ext cx="5119687" cy="792162"/>
            <a:chOff x="173410" y="3550911"/>
            <a:chExt cx="5118670" cy="792090"/>
          </a:xfrm>
        </p:grpSpPr>
        <p:sp>
          <p:nvSpPr>
            <p:cNvPr id="40" name="직사각형 39"/>
            <p:cNvSpPr/>
            <p:nvPr/>
          </p:nvSpPr>
          <p:spPr>
            <a:xfrm>
              <a:off x="173410" y="3550911"/>
              <a:ext cx="1428466" cy="2873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en-US" altLang="ko-KR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Wiring   </a:t>
              </a: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70228" y="3838222"/>
              <a:ext cx="5021852" cy="504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Do not do the wire twisted</a:t>
              </a:r>
            </a:p>
            <a:p>
              <a:pPr marL="285750" indent="-285750"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Allocate wires be separated, as far as possible</a:t>
              </a:r>
            </a:p>
          </p:txBody>
        </p:sp>
      </p:grpSp>
      <p:grpSp>
        <p:nvGrpSpPr>
          <p:cNvPr id="20" name="그룹 19"/>
          <p:cNvGrpSpPr>
            <a:grpSpLocks/>
          </p:cNvGrpSpPr>
          <p:nvPr/>
        </p:nvGrpSpPr>
        <p:grpSpPr bwMode="auto">
          <a:xfrm>
            <a:off x="5899150" y="4398963"/>
            <a:ext cx="2541588" cy="920750"/>
            <a:chOff x="5536654" y="3534914"/>
            <a:chExt cx="2541612" cy="921421"/>
          </a:xfrm>
        </p:grpSpPr>
        <p:sp>
          <p:nvSpPr>
            <p:cNvPr id="15" name="직사각형 14"/>
            <p:cNvSpPr/>
            <p:nvPr/>
          </p:nvSpPr>
          <p:spPr>
            <a:xfrm>
              <a:off x="6516151" y="3534914"/>
              <a:ext cx="1562115" cy="9023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5939883" y="4008334"/>
              <a:ext cx="576268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>
            <a:xfrm>
              <a:off x="5536654" y="4041695"/>
              <a:ext cx="1008073" cy="263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Power Input</a:t>
              </a:r>
              <a:endParaRPr lang="ko-KR" alt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516151" y="3876475"/>
              <a:ext cx="925521" cy="263717"/>
            </a:xfrm>
            <a:prstGeom prst="rect">
              <a:avLst/>
            </a:prstGeom>
            <a:solidFill>
              <a:srgbClr val="3333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EMI Filter</a:t>
              </a:r>
              <a:endParaRPr lang="ko-KR" alt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7336896" y="4192618"/>
              <a:ext cx="696920" cy="263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EUT</a:t>
              </a:r>
              <a:endParaRPr lang="ko-KR" alt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157163" y="5240338"/>
            <a:ext cx="5876925" cy="833437"/>
            <a:chOff x="157272" y="5239593"/>
            <a:chExt cx="5877083" cy="834653"/>
          </a:xfrm>
        </p:grpSpPr>
        <p:sp>
          <p:nvSpPr>
            <p:cNvPr id="54" name="직사각형 53"/>
            <p:cNvSpPr/>
            <p:nvPr/>
          </p:nvSpPr>
          <p:spPr>
            <a:xfrm>
              <a:off x="157272" y="5239593"/>
              <a:ext cx="1428788" cy="287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en-US" altLang="ko-KR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Shielding   </a:t>
              </a: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254112" y="5555966"/>
              <a:ext cx="5780243" cy="518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Shield any components, causing noises, </a:t>
              </a:r>
            </a:p>
            <a:p>
              <a:pPr marL="285750" indent="-285750"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Separate the components with shielding materials</a:t>
              </a:r>
            </a:p>
          </p:txBody>
        </p:sp>
      </p:grpSp>
      <p:sp>
        <p:nvSpPr>
          <p:cNvPr id="56" name="직사각형 55"/>
          <p:cNvSpPr/>
          <p:nvPr/>
        </p:nvSpPr>
        <p:spPr>
          <a:xfrm>
            <a:off x="174625" y="1406525"/>
            <a:ext cx="6127750" cy="795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Various way of methods can be considered/applied to reduce the noise(s)</a:t>
            </a:r>
          </a:p>
          <a:p>
            <a:pPr fontAlgn="auto" latinLnBrk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Below are some of mostly used method/consideration</a:t>
            </a:r>
          </a:p>
          <a:p>
            <a:pPr fontAlgn="auto" latinLnBrk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rgbClr val="2A21DD"/>
                </a:solidFill>
                <a:latin typeface="Arial" pitchFamily="34" charset="0"/>
                <a:cs typeface="Arial" pitchFamily="34" charset="0"/>
              </a:rPr>
              <a:t>Recommended the Filter should be the LAST solution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770563" y="2359025"/>
            <a:ext cx="3138487" cy="1146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Actual in the field </a:t>
            </a:r>
          </a:p>
          <a:p>
            <a:pPr fontAlgn="auto" latinLnBrk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EMI Solution/Debugging is the last, </a:t>
            </a:r>
          </a:p>
          <a:p>
            <a:pPr fontAlgn="auto" latinLnBrk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after EUT design is finished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5" grpId="0"/>
      <p:bldP spid="56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679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681163" y="273050"/>
            <a:ext cx="575945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latin typeface="Arial" pitchFamily="34" charset="0"/>
                <a:cs typeface="Arial" pitchFamily="34" charset="0"/>
              </a:rPr>
              <a:t>What is EMI Debugging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250825" y="981075"/>
            <a:ext cx="4968875" cy="2555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EMI Debugging is Difficult  -  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Filter Design </a:t>
            </a:r>
            <a:endParaRPr lang="ko-KR" alt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27025" y="1368425"/>
            <a:ext cx="3652838" cy="2819400"/>
            <a:chOff x="497738" y="1834757"/>
            <a:chExt cx="3652986" cy="2818379"/>
          </a:xfrm>
        </p:grpSpPr>
        <p:sp>
          <p:nvSpPr>
            <p:cNvPr id="36" name="직사각형 35"/>
            <p:cNvSpPr/>
            <p:nvPr/>
          </p:nvSpPr>
          <p:spPr>
            <a:xfrm>
              <a:off x="497738" y="1834757"/>
              <a:ext cx="3652986" cy="3983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Measured Noise = Total Noise = CM + DM</a:t>
              </a:r>
            </a:p>
          </p:txBody>
        </p:sp>
        <p:pic>
          <p:nvPicPr>
            <p:cNvPr id="3175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1190" y="2249470"/>
              <a:ext cx="2952328" cy="2403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4594225" y="1268413"/>
            <a:ext cx="4191000" cy="2782887"/>
            <a:chOff x="4594335" y="1772816"/>
            <a:chExt cx="4191395" cy="2783218"/>
          </a:xfrm>
        </p:grpSpPr>
        <p:sp>
          <p:nvSpPr>
            <p:cNvPr id="58" name="직사각형 57"/>
            <p:cNvSpPr/>
            <p:nvPr/>
          </p:nvSpPr>
          <p:spPr>
            <a:xfrm>
              <a:off x="4684832" y="1772816"/>
              <a:ext cx="4100898" cy="503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Filter is consisted with two types of components</a:t>
              </a:r>
            </a:p>
          </p:txBody>
        </p:sp>
        <p:pic>
          <p:nvPicPr>
            <p:cNvPr id="3175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94335" y="2265547"/>
              <a:ext cx="3739448" cy="158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그림 23"/>
            <p:cNvPicPr>
              <a:picLocks noChangeAspect="1"/>
            </p:cNvPicPr>
            <p:nvPr/>
          </p:nvPicPr>
          <p:blipFill>
            <a:blip r:embed="rId6"/>
            <a:srcRect l="49490" t="18871" b="14291"/>
            <a:stretch>
              <a:fillRect/>
            </a:stretch>
          </p:blipFill>
          <p:spPr bwMode="auto">
            <a:xfrm rot="4140512">
              <a:off x="5432836" y="3369355"/>
              <a:ext cx="624046" cy="61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그림 24"/>
            <p:cNvPicPr>
              <a:picLocks noChangeAspect="1"/>
            </p:cNvPicPr>
            <p:nvPr/>
          </p:nvPicPr>
          <p:blipFill>
            <a:blip r:embed="rId7"/>
            <a:srcRect l="65620" t="32780" b="17441"/>
            <a:stretch>
              <a:fillRect/>
            </a:stretch>
          </p:blipFill>
          <p:spPr bwMode="auto">
            <a:xfrm>
              <a:off x="4644008" y="2847035"/>
              <a:ext cx="443223" cy="64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그림 25"/>
            <p:cNvPicPr>
              <a:picLocks noChangeAspect="1"/>
            </p:cNvPicPr>
            <p:nvPr/>
          </p:nvPicPr>
          <p:blipFill>
            <a:blip r:embed="rId8"/>
            <a:srcRect l="50000"/>
            <a:stretch>
              <a:fillRect/>
            </a:stretch>
          </p:blipFill>
          <p:spPr bwMode="auto">
            <a:xfrm>
              <a:off x="8047251" y="2770218"/>
              <a:ext cx="412734" cy="82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그림 26"/>
            <p:cNvPicPr>
              <a:picLocks noChangeAspect="1"/>
            </p:cNvPicPr>
            <p:nvPr/>
          </p:nvPicPr>
          <p:blipFill>
            <a:blip r:embed="rId9"/>
            <a:srcRect l="20107" r="18512"/>
            <a:stretch>
              <a:fillRect/>
            </a:stretch>
          </p:blipFill>
          <p:spPr bwMode="auto">
            <a:xfrm>
              <a:off x="6940669" y="2267126"/>
              <a:ext cx="580157" cy="698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직사각형 65"/>
            <p:cNvSpPr/>
            <p:nvPr/>
          </p:nvSpPr>
          <p:spPr>
            <a:xfrm>
              <a:off x="4640377" y="4052737"/>
              <a:ext cx="4110424" cy="503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altLang="ko-KR" sz="11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Common-Mode Group  -- CM Coil and Y-Capacitor</a:t>
              </a:r>
            </a:p>
            <a:p>
              <a:pPr marL="285750" indent="-285750" fontAlgn="auto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altLang="ko-KR" sz="1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Differential-Mode Group -- DM Coil and X-Capacitor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/>
          <a:srcRect r="33968"/>
          <a:stretch>
            <a:fillRect/>
          </a:stretch>
        </p:blipFill>
        <p:spPr bwMode="auto">
          <a:xfrm>
            <a:off x="1254125" y="4292600"/>
            <a:ext cx="628491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</TotalTime>
  <Words>1016</Words>
  <Application>Microsoft Office PowerPoint</Application>
  <PresentationFormat>On-screen Show (4:3)</PresentationFormat>
  <Paragraphs>218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HY그래픽M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</dc:creator>
  <cp:lastModifiedBy>DR NUKALA SRINIVASA RAO</cp:lastModifiedBy>
  <cp:revision>189</cp:revision>
  <dcterms:created xsi:type="dcterms:W3CDTF">2012-05-21T02:04:55Z</dcterms:created>
  <dcterms:modified xsi:type="dcterms:W3CDTF">2018-06-22T15:47:35Z</dcterms:modified>
</cp:coreProperties>
</file>